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35" r:id="rId3"/>
    <p:sldId id="337" r:id="rId4"/>
    <p:sldId id="322" r:id="rId5"/>
    <p:sldId id="341" r:id="rId6"/>
    <p:sldId id="381" r:id="rId7"/>
    <p:sldId id="383" r:id="rId8"/>
    <p:sldId id="380" r:id="rId9"/>
    <p:sldId id="344" r:id="rId10"/>
    <p:sldId id="338" r:id="rId11"/>
    <p:sldId id="340" r:id="rId12"/>
    <p:sldId id="342" r:id="rId13"/>
    <p:sldId id="343" r:id="rId14"/>
    <p:sldId id="339" r:id="rId15"/>
    <p:sldId id="259" r:id="rId16"/>
    <p:sldId id="316" r:id="rId17"/>
    <p:sldId id="309" r:id="rId18"/>
    <p:sldId id="310" r:id="rId19"/>
    <p:sldId id="261" r:id="rId20"/>
    <p:sldId id="311" r:id="rId21"/>
    <p:sldId id="317" r:id="rId22"/>
    <p:sldId id="345" r:id="rId23"/>
    <p:sldId id="260" r:id="rId24"/>
    <p:sldId id="318" r:id="rId25"/>
    <p:sldId id="312" r:id="rId26"/>
    <p:sldId id="262" r:id="rId27"/>
    <p:sldId id="270" r:id="rId28"/>
    <p:sldId id="271" r:id="rId29"/>
    <p:sldId id="272" r:id="rId30"/>
    <p:sldId id="273" r:id="rId31"/>
    <p:sldId id="274" r:id="rId32"/>
    <p:sldId id="275" r:id="rId33"/>
    <p:sldId id="276" r:id="rId34"/>
    <p:sldId id="323" r:id="rId35"/>
    <p:sldId id="263" r:id="rId36"/>
    <p:sldId id="264" r:id="rId37"/>
    <p:sldId id="265" r:id="rId38"/>
    <p:sldId id="266" r:id="rId39"/>
    <p:sldId id="314" r:id="rId40"/>
    <p:sldId id="319" r:id="rId41"/>
    <p:sldId id="391" r:id="rId42"/>
    <p:sldId id="302" r:id="rId43"/>
    <p:sldId id="324" r:id="rId44"/>
    <p:sldId id="325" r:id="rId45"/>
    <p:sldId id="384" r:id="rId46"/>
    <p:sldId id="385" r:id="rId47"/>
    <p:sldId id="392" r:id="rId48"/>
    <p:sldId id="267" r:id="rId49"/>
    <p:sldId id="291" r:id="rId50"/>
    <p:sldId id="292" r:id="rId51"/>
    <p:sldId id="326" r:id="rId52"/>
    <p:sldId id="268" r:id="rId53"/>
    <p:sldId id="293" r:id="rId54"/>
    <p:sldId id="294" r:id="rId55"/>
    <p:sldId id="269" r:id="rId56"/>
    <p:sldId id="277" r:id="rId57"/>
    <p:sldId id="295" r:id="rId58"/>
    <p:sldId id="386" r:id="rId59"/>
    <p:sldId id="305" r:id="rId60"/>
    <p:sldId id="306" r:id="rId61"/>
    <p:sldId id="387" r:id="rId62"/>
    <p:sldId id="296" r:id="rId63"/>
    <p:sldId id="307" r:id="rId64"/>
    <p:sldId id="389" r:id="rId65"/>
    <p:sldId id="297" r:id="rId66"/>
    <p:sldId id="308" r:id="rId67"/>
    <p:sldId id="299" r:id="rId68"/>
    <p:sldId id="393" r:id="rId69"/>
    <p:sldId id="315" r:id="rId70"/>
    <p:sldId id="37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ena" initials="M" lastIdx="16" clrIdx="0">
    <p:extLst>
      <p:ext uri="{19B8F6BF-5375-455C-9EA6-DF929625EA0E}">
        <p15:presenceInfo xmlns:p15="http://schemas.microsoft.com/office/powerpoint/2012/main" userId="Mi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73B"/>
    <a:srgbClr val="69B8FF"/>
    <a:srgbClr val="067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70" autoAdjust="0"/>
    <p:restoredTop sz="94660"/>
  </p:normalViewPr>
  <p:slideViewPr>
    <p:cSldViewPr snapToGrid="0">
      <p:cViewPr varScale="1">
        <p:scale>
          <a:sx n="82" d="100"/>
          <a:sy n="82" d="100"/>
        </p:scale>
        <p:origin x="102"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42154513294532E-2"/>
          <c:y val="3.4257632195518889E-2"/>
          <c:w val="0.94047282133211607"/>
          <c:h val="0.77254277326486809"/>
        </c:manualLayout>
      </c:layout>
      <c:barChart>
        <c:barDir val="col"/>
        <c:grouping val="clustered"/>
        <c:varyColors val="0"/>
        <c:ser>
          <c:idx val="0"/>
          <c:order val="0"/>
          <c:tx>
            <c:strRef>
              <c:f>Sheet1!$B$1</c:f>
              <c:strCache>
                <c:ptCount val="1"/>
                <c:pt idx="0">
                  <c:v>march, 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unsatisfied </c:v>
                </c:pt>
                <c:pt idx="1">
                  <c:v>Somewhat unsatisfied</c:v>
                </c:pt>
                <c:pt idx="2">
                  <c:v>Somewhat satisfied</c:v>
                </c:pt>
                <c:pt idx="3">
                  <c:v>Very satisfied </c:v>
                </c:pt>
                <c:pt idx="4">
                  <c:v>Does not know</c:v>
                </c:pt>
              </c:strCache>
            </c:strRef>
          </c:cat>
          <c:val>
            <c:numRef>
              <c:f>Sheet1!$B$2:$B$6</c:f>
              <c:numCache>
                <c:formatCode>0%</c:formatCode>
                <c:ptCount val="5"/>
                <c:pt idx="0">
                  <c:v>0.28000000000000003</c:v>
                </c:pt>
                <c:pt idx="1">
                  <c:v>0.24</c:v>
                </c:pt>
                <c:pt idx="2">
                  <c:v>0.38</c:v>
                </c:pt>
                <c:pt idx="3">
                  <c:v>0.09</c:v>
                </c:pt>
                <c:pt idx="4">
                  <c:v>0.01</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march, 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unsatisfied </c:v>
                </c:pt>
                <c:pt idx="1">
                  <c:v>Somewhat unsatisfied</c:v>
                </c:pt>
                <c:pt idx="2">
                  <c:v>Somewhat satisfied</c:v>
                </c:pt>
                <c:pt idx="3">
                  <c:v>Very satisfied </c:v>
                </c:pt>
                <c:pt idx="4">
                  <c:v>Does not know</c:v>
                </c:pt>
              </c:strCache>
            </c:strRef>
          </c:cat>
          <c:val>
            <c:numRef>
              <c:f>Sheet1!$C$2:$C$6</c:f>
              <c:numCache>
                <c:formatCode>0.0%</c:formatCode>
                <c:ptCount val="5"/>
                <c:pt idx="0">
                  <c:v>0.29799999999999999</c:v>
                </c:pt>
                <c:pt idx="1">
                  <c:v>0.11899999999999999</c:v>
                </c:pt>
                <c:pt idx="2">
                  <c:v>0.315</c:v>
                </c:pt>
                <c:pt idx="3">
                  <c:v>0.21199999999999999</c:v>
                </c:pt>
                <c:pt idx="4">
                  <c:v>5.6000000000000001E-2</c:v>
                </c:pt>
              </c:numCache>
            </c:numRef>
          </c:val>
          <c:extLst>
            <c:ext xmlns:c16="http://schemas.microsoft.com/office/drawing/2014/chart" uri="{C3380CC4-5D6E-409C-BE32-E72D297353CC}">
              <c16:uniqueId val="{00000000-3563-4B96-844C-80BC4D80A882}"/>
            </c:ext>
          </c:extLst>
        </c:ser>
        <c:dLbls>
          <c:showLegendKey val="0"/>
          <c:showVal val="0"/>
          <c:showCatName val="0"/>
          <c:showSerName val="0"/>
          <c:showPercent val="0"/>
          <c:showBubbleSize val="0"/>
        </c:dLbls>
        <c:gapWidth val="219"/>
        <c:overlap val="-27"/>
        <c:axId val="308737296"/>
        <c:axId val="309208472"/>
      </c:barChart>
      <c:catAx>
        <c:axId val="3087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9208472"/>
        <c:crosses val="autoZero"/>
        <c:auto val="1"/>
        <c:lblAlgn val="ctr"/>
        <c:lblOffset val="100"/>
        <c:noMultiLvlLbl val="0"/>
      </c:catAx>
      <c:valAx>
        <c:axId val="309208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73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Nationality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exists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Montenegrin</c:v>
                </c:pt>
                <c:pt idx="1">
                  <c:v>Muslim</c:v>
                </c:pt>
                <c:pt idx="2">
                  <c:v>Albanian</c:v>
                </c:pt>
                <c:pt idx="3">
                  <c:v>Croat</c:v>
                </c:pt>
                <c:pt idx="4">
                  <c:v>Bosnian</c:v>
                </c:pt>
                <c:pt idx="5">
                  <c:v>Serb</c:v>
                </c:pt>
              </c:strCache>
            </c:strRef>
          </c:cat>
          <c:val>
            <c:numRef>
              <c:f>Sheet1!$B$2:$B$7</c:f>
              <c:numCache>
                <c:formatCode>###0.0%</c:formatCode>
                <c:ptCount val="6"/>
                <c:pt idx="0">
                  <c:v>0.55368174959304273</c:v>
                </c:pt>
                <c:pt idx="1">
                  <c:v>0.61412636945940724</c:v>
                </c:pt>
                <c:pt idx="2">
                  <c:v>0.66078860563292541</c:v>
                </c:pt>
                <c:pt idx="3">
                  <c:v>0.69117654127609285</c:v>
                </c:pt>
                <c:pt idx="4">
                  <c:v>0.75040947353993559</c:v>
                </c:pt>
                <c:pt idx="5">
                  <c:v>0.77270733685712079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101168"/>
        <c:axId val="311094896"/>
      </c:barChart>
      <c:catAx>
        <c:axId val="3111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4896"/>
        <c:crosses val="autoZero"/>
        <c:auto val="1"/>
        <c:lblAlgn val="ctr"/>
        <c:lblOffset val="100"/>
        <c:noMultiLvlLbl val="0"/>
      </c:catAx>
      <c:valAx>
        <c:axId val="311094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10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exists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Member of a party</c:v>
                </c:pt>
                <c:pt idx="1">
                  <c:v>Not a member of a party</c:v>
                </c:pt>
              </c:strCache>
            </c:strRef>
          </c:cat>
          <c:val>
            <c:numRef>
              <c:f>Sheet1!$B$2:$B$3</c:f>
              <c:numCache>
                <c:formatCode>###0.0%</c:formatCode>
                <c:ptCount val="2"/>
                <c:pt idx="0">
                  <c:v>0.54011010035226459</c:v>
                </c:pt>
                <c:pt idx="1">
                  <c:v>0.63095591110041827</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101560"/>
        <c:axId val="311098424"/>
      </c:barChart>
      <c:catAx>
        <c:axId val="31110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8424"/>
        <c:crosses val="autoZero"/>
        <c:auto val="1"/>
        <c:lblAlgn val="ctr"/>
        <c:lblOffset val="100"/>
        <c:noMultiLvlLbl val="0"/>
      </c:catAx>
      <c:valAx>
        <c:axId val="311098424"/>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101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exists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DPS</c:v>
                </c:pt>
                <c:pt idx="1">
                  <c:v>SD</c:v>
                </c:pt>
                <c:pt idx="2">
                  <c:v>SNP</c:v>
                </c:pt>
                <c:pt idx="3">
                  <c:v>Democrats</c:v>
                </c:pt>
                <c:pt idx="4">
                  <c:v>DF</c:v>
                </c:pt>
                <c:pt idx="5">
                  <c:v>SDP</c:v>
                </c:pt>
              </c:strCache>
            </c:strRef>
          </c:cat>
          <c:val>
            <c:numRef>
              <c:f>Sheet1!$B$2:$B$7</c:f>
              <c:numCache>
                <c:formatCode>###0.0%</c:formatCode>
                <c:ptCount val="6"/>
                <c:pt idx="0">
                  <c:v>0.42859468264556277</c:v>
                </c:pt>
                <c:pt idx="1">
                  <c:v>0.61951406671185638</c:v>
                </c:pt>
                <c:pt idx="2">
                  <c:v>0.68894951816089944</c:v>
                </c:pt>
                <c:pt idx="3">
                  <c:v>0.8568145452790159</c:v>
                </c:pt>
                <c:pt idx="4">
                  <c:v>0.91094965989733989</c:v>
                </c:pt>
                <c:pt idx="5">
                  <c:v>0.92517584630639116</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101560"/>
        <c:axId val="311098424"/>
      </c:barChart>
      <c:catAx>
        <c:axId val="31110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8424"/>
        <c:crosses val="autoZero"/>
        <c:auto val="1"/>
        <c:lblAlgn val="ctr"/>
        <c:lblOffset val="100"/>
        <c:noMultiLvlLbl val="0"/>
      </c:catAx>
      <c:valAx>
        <c:axId val="3110984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101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r-Latn-ME" sz="1800" dirty="0"/>
              <a:t>M=2,99;</a:t>
            </a:r>
            <a:r>
              <a:rPr lang="sr-Latn-ME" sz="1800" baseline="0" dirty="0"/>
              <a:t> SD=1,319</a:t>
            </a:r>
            <a:endParaRPr lang="en-US" sz="1800" dirty="0"/>
          </a:p>
        </c:rich>
      </c:tx>
      <c:layout>
        <c:manualLayout>
          <c:xMode val="edge"/>
          <c:yMode val="edge"/>
          <c:x val="0.43538343033207805"/>
          <c:y val="0.9222910286445227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909981361025523E-2"/>
          <c:y val="4.3881904830192463E-2"/>
          <c:w val="0.95080499448438516"/>
          <c:h val="0.677922285053470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0-98FF-49FE-90C6-7D12ECD3E40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1-98FF-49FE-90C6-7D12ECD3E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don't have confidence at all</c:v>
                </c:pt>
                <c:pt idx="1">
                  <c:v>I mostly don't have confidence</c:v>
                </c:pt>
                <c:pt idx="2">
                  <c:v>Doesn't have confidence</c:v>
                </c:pt>
                <c:pt idx="3">
                  <c:v>I have confidence and I don't</c:v>
                </c:pt>
                <c:pt idx="4">
                  <c:v>Has confidence</c:v>
                </c:pt>
                <c:pt idx="5">
                  <c:v>I mainly have confidence</c:v>
                </c:pt>
                <c:pt idx="6">
                  <c:v>I completely have confidence</c:v>
                </c:pt>
                <c:pt idx="7">
                  <c:v>Doesn't know or without answer</c:v>
                </c:pt>
              </c:strCache>
            </c:strRef>
          </c:cat>
          <c:val>
            <c:numRef>
              <c:f>Sheet1!$B$2:$B$9</c:f>
              <c:numCache>
                <c:formatCode>0.0%</c:formatCode>
                <c:ptCount val="8"/>
                <c:pt idx="0">
                  <c:v>0.187</c:v>
                </c:pt>
                <c:pt idx="1">
                  <c:v>0.12</c:v>
                </c:pt>
                <c:pt idx="2">
                  <c:v>0.307</c:v>
                </c:pt>
                <c:pt idx="3">
                  <c:v>0.27500000000000002</c:v>
                </c:pt>
                <c:pt idx="4">
                  <c:v>0.35399999999999998</c:v>
                </c:pt>
                <c:pt idx="5">
                  <c:v>0.219</c:v>
                </c:pt>
                <c:pt idx="6">
                  <c:v>0.13500000000000001</c:v>
                </c:pt>
                <c:pt idx="7">
                  <c:v>6.3E-2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101952"/>
        <c:axId val="311094504"/>
      </c:barChart>
      <c:catAx>
        <c:axId val="31110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1094504"/>
        <c:crosses val="autoZero"/>
        <c:auto val="1"/>
        <c:lblAlgn val="ctr"/>
        <c:lblOffset val="100"/>
        <c:noMultiLvlLbl val="0"/>
      </c:catAx>
      <c:valAx>
        <c:axId val="311094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10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Region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has confidence</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0-98FF-49FE-90C6-7D12ECD3E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South</c:v>
                </c:pt>
                <c:pt idx="1">
                  <c:v>Centre</c:v>
                </c:pt>
                <c:pt idx="2">
                  <c:v>North</c:v>
                </c:pt>
              </c:strCache>
            </c:strRef>
          </c:cat>
          <c:val>
            <c:numRef>
              <c:f>Sheet1!$B$2:$B$4</c:f>
              <c:numCache>
                <c:formatCode>###0.0%</c:formatCode>
                <c:ptCount val="3"/>
                <c:pt idx="0">
                  <c:v>0.31900000000000001</c:v>
                </c:pt>
                <c:pt idx="1">
                  <c:v>0.36499999999999999</c:v>
                </c:pt>
                <c:pt idx="2">
                  <c:v>0.36517132191880597</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095680"/>
        <c:axId val="311096072"/>
      </c:barChart>
      <c:catAx>
        <c:axId val="3110956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Mostly</a:t>
                </a:r>
                <a:r>
                  <a:rPr lang="en-US" sz="1400" baseline="0" dirty="0"/>
                  <a:t> + Completely has confidence</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6072"/>
        <c:crosses val="autoZero"/>
        <c:auto val="1"/>
        <c:lblAlgn val="ctr"/>
        <c:lblOffset val="100"/>
        <c:noMultiLvlLbl val="0"/>
      </c:catAx>
      <c:valAx>
        <c:axId val="31109607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has confidence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0.37942416784261634</c:v>
                </c:pt>
                <c:pt idx="1">
                  <c:v>0.32815761950561106</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097640"/>
        <c:axId val="311097248"/>
      </c:barChart>
      <c:catAx>
        <c:axId val="31109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097248"/>
        <c:crosses val="autoZero"/>
        <c:auto val="1"/>
        <c:lblAlgn val="ctr"/>
        <c:lblOffset val="100"/>
        <c:noMultiLvlLbl val="0"/>
      </c:catAx>
      <c:valAx>
        <c:axId val="31109724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a:t>
            </a:r>
            <a:r>
              <a:rPr lang="en-US" baseline="0" dirty="0"/>
              <a:t> membership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797918960034"/>
          <c:y val="0.25140626509837583"/>
          <c:w val="0.81665163380087313"/>
          <c:h val="0.45196215162935022"/>
        </c:manualLayout>
      </c:layout>
      <c:barChart>
        <c:barDir val="col"/>
        <c:grouping val="clustered"/>
        <c:varyColors val="0"/>
        <c:ser>
          <c:idx val="0"/>
          <c:order val="0"/>
          <c:tx>
            <c:strRef>
              <c:f>Sheet1!$B$1</c:f>
              <c:strCache>
                <c:ptCount val="1"/>
                <c:pt idx="0">
                  <c:v>Mostly + completely has confidence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0.499</c:v>
                </c:pt>
                <c:pt idx="1">
                  <c:v>0.315</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098816"/>
        <c:axId val="311099600"/>
      </c:barChart>
      <c:catAx>
        <c:axId val="31109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099600"/>
        <c:crosses val="autoZero"/>
        <c:auto val="1"/>
        <c:lblAlgn val="ctr"/>
        <c:lblOffset val="100"/>
        <c:noMultiLvlLbl val="0"/>
      </c:catAx>
      <c:valAx>
        <c:axId val="311099600"/>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09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a:t>
            </a:r>
            <a:r>
              <a:rPr lang="en-US" dirty="0" err="1"/>
              <a:t>ationality</a:t>
            </a:r>
            <a:endParaRPr lang="en-US" dirty="0"/>
          </a:p>
        </c:rich>
      </c:tx>
      <c:layout>
        <c:manualLayout>
          <c:xMode val="edge"/>
          <c:yMode val="edge"/>
          <c:x val="0.4265187749364146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has confidence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Albanian</c:v>
                </c:pt>
                <c:pt idx="1">
                  <c:v>Montenegrin</c:v>
                </c:pt>
                <c:pt idx="2">
                  <c:v>Muslim</c:v>
                </c:pt>
                <c:pt idx="3">
                  <c:v>Bosnian</c:v>
                </c:pt>
                <c:pt idx="4">
                  <c:v>Croat</c:v>
                </c:pt>
                <c:pt idx="5">
                  <c:v>Serb</c:v>
                </c:pt>
              </c:strCache>
            </c:strRef>
          </c:cat>
          <c:val>
            <c:numRef>
              <c:f>Sheet1!$B$2:$B$7</c:f>
              <c:numCache>
                <c:formatCode>###0.0%</c:formatCode>
                <c:ptCount val="6"/>
                <c:pt idx="0">
                  <c:v>0.44336507898222588</c:v>
                </c:pt>
                <c:pt idx="1">
                  <c:v>0.45641444312388774</c:v>
                </c:pt>
                <c:pt idx="2">
                  <c:v>0.39447241591172022</c:v>
                </c:pt>
                <c:pt idx="3">
                  <c:v>0.2819316918842284</c:v>
                </c:pt>
                <c:pt idx="4">
                  <c:v>0.21523776032874337</c:v>
                </c:pt>
                <c:pt idx="5">
                  <c:v>0.16302812236001163</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1704"/>
        <c:axId val="311290136"/>
      </c:barChart>
      <c:catAx>
        <c:axId val="31129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290136"/>
        <c:crosses val="autoZero"/>
        <c:auto val="1"/>
        <c:lblAlgn val="ctr"/>
        <c:lblOffset val="100"/>
        <c:noMultiLvlLbl val="0"/>
      </c:catAx>
      <c:valAx>
        <c:axId val="311290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291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1800" dirty="0"/>
              <a:t>Polling board</a:t>
            </a:r>
            <a:r>
              <a:rPr lang="sr-Latn-ME" sz="1800" dirty="0"/>
              <a:t>:</a:t>
            </a:r>
            <a:endParaRPr lang="en-US" sz="1800" dirty="0"/>
          </a:p>
        </c:rich>
      </c:tx>
      <c:layout>
        <c:manualLayout>
          <c:xMode val="edge"/>
          <c:yMode val="edge"/>
          <c:x val="0.38855367263874624"/>
          <c:y val="2.043049746997360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286549054166773E-2"/>
          <c:y val="0.18356132588294982"/>
          <c:w val="0.91107464567246255"/>
          <c:h val="0.63415198678810925"/>
        </c:manualLayout>
      </c:layout>
      <c:barChart>
        <c:barDir val="col"/>
        <c:grouping val="clustered"/>
        <c:varyColors val="0"/>
        <c:ser>
          <c:idx val="0"/>
          <c:order val="0"/>
          <c:tx>
            <c:strRef>
              <c:f>Sheet1!$B$1</c:f>
              <c:strCache>
                <c:ptCount val="1"/>
                <c:pt idx="0">
                  <c:v>N=906; M=3.26</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7850-4B9B-ABDD-76DBACBEC09D}"/>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7850-4B9B-ABDD-76DBACBEC09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0.115459911295347</c:v>
                </c:pt>
                <c:pt idx="1">
                  <c:v>0.12397675278239401</c:v>
                </c:pt>
                <c:pt idx="2">
                  <c:v>0.23899999999999999</c:v>
                </c:pt>
                <c:pt idx="3">
                  <c:v>0.32450875232663201</c:v>
                </c:pt>
                <c:pt idx="4">
                  <c:v>0.436</c:v>
                </c:pt>
                <c:pt idx="5">
                  <c:v>0.25165347140601901</c:v>
                </c:pt>
                <c:pt idx="6">
                  <c:v>0.184401112189608</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6016"/>
        <c:axId val="311291312"/>
      </c:barChart>
      <c:catAx>
        <c:axId val="31129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291312"/>
        <c:crosses val="autoZero"/>
        <c:auto val="1"/>
        <c:lblAlgn val="ctr"/>
        <c:lblOffset val="100"/>
        <c:noMultiLvlLbl val="0"/>
      </c:catAx>
      <c:valAx>
        <c:axId val="31129131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29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endParaRPr lang="sr-Latn-ME" dirty="0"/>
          </a:p>
        </c:rich>
      </c:tx>
      <c:layout>
        <c:manualLayout>
          <c:xMode val="edge"/>
          <c:yMode val="edge"/>
          <c:x val="0.25030061753476263"/>
          <c:y val="2.918642495710514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67247705475566E-2"/>
          <c:y val="0.15181171686595599"/>
          <c:w val="0.91265504589048874"/>
          <c:h val="0.60631890621506745"/>
        </c:manualLayout>
      </c:layout>
      <c:barChart>
        <c:barDir val="col"/>
        <c:grouping val="clustered"/>
        <c:varyColors val="0"/>
        <c:ser>
          <c:idx val="0"/>
          <c:order val="0"/>
          <c:tx>
            <c:strRef>
              <c:f>Sheet1!$B$1</c:f>
              <c:strCache>
                <c:ptCount val="1"/>
                <c:pt idx="0">
                  <c:v>Mostly + Completely satisfactory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0.56633914747995417</c:v>
                </c:pt>
                <c:pt idx="1">
                  <c:v>0.33840741040498756</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5232"/>
        <c:axId val="311296800"/>
      </c:barChart>
      <c:catAx>
        <c:axId val="31129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296800"/>
        <c:crosses val="autoZero"/>
        <c:auto val="1"/>
        <c:lblAlgn val="ctr"/>
        <c:lblOffset val="100"/>
        <c:noMultiLvlLbl val="0"/>
      </c:catAx>
      <c:valAx>
        <c:axId val="3112968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1129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march, 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Unsatisfied</c:v>
                </c:pt>
                <c:pt idx="1">
                  <c:v>Satisfied</c:v>
                </c:pt>
                <c:pt idx="2">
                  <c:v>Does not know</c:v>
                </c:pt>
              </c:strCache>
            </c:strRef>
          </c:cat>
          <c:val>
            <c:numRef>
              <c:f>Sheet1!$B$2:$B$4</c:f>
              <c:numCache>
                <c:formatCode>0%</c:formatCode>
                <c:ptCount val="3"/>
                <c:pt idx="0">
                  <c:v>0.52</c:v>
                </c:pt>
                <c:pt idx="1">
                  <c:v>0.46</c:v>
                </c:pt>
                <c:pt idx="2">
                  <c:v>0.01</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march, 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Unsatisfied</c:v>
                </c:pt>
                <c:pt idx="1">
                  <c:v>Satisfied</c:v>
                </c:pt>
                <c:pt idx="2">
                  <c:v>Does not know</c:v>
                </c:pt>
              </c:strCache>
            </c:strRef>
          </c:cat>
          <c:val>
            <c:numRef>
              <c:f>Sheet1!$C$2:$C$4</c:f>
              <c:numCache>
                <c:formatCode>0.0%</c:formatCode>
                <c:ptCount val="3"/>
                <c:pt idx="0">
                  <c:v>0.41699999999999998</c:v>
                </c:pt>
                <c:pt idx="1">
                  <c:v>0.52700000000000002</c:v>
                </c:pt>
                <c:pt idx="2">
                  <c:v>5.6000000000000001E-2</c:v>
                </c:pt>
              </c:numCache>
            </c:numRef>
          </c:val>
          <c:extLst>
            <c:ext xmlns:c16="http://schemas.microsoft.com/office/drawing/2014/chart" uri="{C3380CC4-5D6E-409C-BE32-E72D297353CC}">
              <c16:uniqueId val="{00000000-E94E-4F83-93E0-84D1CF01D79F}"/>
            </c:ext>
          </c:extLst>
        </c:ser>
        <c:dLbls>
          <c:showLegendKey val="0"/>
          <c:showVal val="0"/>
          <c:showCatName val="0"/>
          <c:showSerName val="0"/>
          <c:showPercent val="0"/>
          <c:showBubbleSize val="0"/>
        </c:dLbls>
        <c:gapWidth val="219"/>
        <c:overlap val="-27"/>
        <c:axId val="277618056"/>
        <c:axId val="277616880"/>
      </c:barChart>
      <c:catAx>
        <c:axId val="27761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7616880"/>
        <c:crosses val="autoZero"/>
        <c:auto val="1"/>
        <c:lblAlgn val="ctr"/>
        <c:lblOffset val="100"/>
        <c:noMultiLvlLbl val="0"/>
      </c:catAx>
      <c:valAx>
        <c:axId val="27761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61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000" dirty="0"/>
              <a:t>State Election</a:t>
            </a:r>
            <a:r>
              <a:rPr lang="en-US" sz="2000" baseline="0" dirty="0"/>
              <a:t> Commission </a:t>
            </a:r>
            <a:r>
              <a:rPr lang="sr-Latn-ME" sz="2000" dirty="0"/>
              <a:t>(</a:t>
            </a:r>
            <a:r>
              <a:rPr lang="en-US" sz="2000" dirty="0"/>
              <a:t>SEC</a:t>
            </a:r>
            <a:r>
              <a:rPr lang="sr-Latn-ME" sz="2000" dirty="0"/>
              <a:t>)</a:t>
            </a:r>
          </a:p>
          <a:p>
            <a:pPr>
              <a:defRPr sz="1600"/>
            </a:pPr>
            <a:r>
              <a:rPr lang="sr-Latn-ME" sz="1600" dirty="0"/>
              <a:t>M=3.17;</a:t>
            </a:r>
            <a:r>
              <a:rPr lang="sr-Latn-ME" sz="1600" baseline="0" dirty="0"/>
              <a:t> N=905</a:t>
            </a:r>
            <a:r>
              <a:rPr lang="en-US" sz="1600" baseline="0" dirty="0"/>
              <a:t>; BO=114 (11.2%)</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676340850063895E-2"/>
          <c:y val="0.1864294088107176"/>
          <c:w val="0.89812645147105308"/>
          <c:h val="0.6172233865442677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D5EC-4B06-ACDB-8F205F0034EB}"/>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D5EC-4B06-ACDB-8F205F0034E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0.159</c:v>
                </c:pt>
                <c:pt idx="1">
                  <c:v>0.13</c:v>
                </c:pt>
                <c:pt idx="2">
                  <c:v>0.28899999999999998</c:v>
                </c:pt>
                <c:pt idx="3">
                  <c:v>0.29199999999999998</c:v>
                </c:pt>
                <c:pt idx="4">
                  <c:v>0.41899999999999998</c:v>
                </c:pt>
                <c:pt idx="5">
                  <c:v>0.219</c:v>
                </c:pt>
                <c:pt idx="6">
                  <c:v>0.2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0528"/>
        <c:axId val="311292096"/>
      </c:barChart>
      <c:catAx>
        <c:axId val="3112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10" b="0" i="0" u="none" strike="noStrike" kern="1200" baseline="0">
                <a:solidFill>
                  <a:schemeClr val="tx1">
                    <a:lumMod val="65000"/>
                    <a:lumOff val="35000"/>
                  </a:schemeClr>
                </a:solidFill>
                <a:latin typeface="+mn-lt"/>
                <a:ea typeface="+mn-ea"/>
                <a:cs typeface="+mn-cs"/>
              </a:defRPr>
            </a:pPr>
            <a:endParaRPr lang="en-US"/>
          </a:p>
        </c:txPr>
        <c:crossAx val="311292096"/>
        <c:crosses val="autoZero"/>
        <c:auto val="1"/>
        <c:lblAlgn val="ctr"/>
        <c:lblOffset val="100"/>
        <c:noMultiLvlLbl val="0"/>
      </c:catAx>
      <c:valAx>
        <c:axId val="31129209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29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a:t>
            </a:r>
            <a:r>
              <a:rPr lang="en-US" baseline="0" dirty="0"/>
              <a:t> membership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04575441583316"/>
          <c:y val="0.18101618222668003"/>
          <c:w val="0.8027920834220047"/>
          <c:h val="0.603893187954889"/>
        </c:manualLayout>
      </c:layout>
      <c:barChart>
        <c:barDir val="col"/>
        <c:grouping val="clustered"/>
        <c:varyColors val="0"/>
        <c:ser>
          <c:idx val="0"/>
          <c:order val="0"/>
          <c:tx>
            <c:strRef>
              <c:f>Sheet1!$B$1</c:f>
              <c:strCache>
                <c:ptCount val="1"/>
                <c:pt idx="0">
                  <c:v>Mostly + Completely satisfactory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0.51623518321768591</c:v>
                </c:pt>
                <c:pt idx="1">
                  <c:v>0.33455569193981693</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2488"/>
        <c:axId val="311295624"/>
      </c:barChart>
      <c:catAx>
        <c:axId val="31129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1295624"/>
        <c:crosses val="autoZero"/>
        <c:auto val="1"/>
        <c:lblAlgn val="ctr"/>
        <c:lblOffset val="100"/>
        <c:noMultiLvlLbl val="0"/>
      </c:catAx>
      <c:valAx>
        <c:axId val="311295624"/>
        <c:scaling>
          <c:orientation val="minMax"/>
          <c:max val="0.60000000000000009"/>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11292488"/>
        <c:crosses val="autoZero"/>
        <c:crossBetween val="between"/>
      </c:valAx>
      <c:spPr>
        <a:noFill/>
        <a:ln>
          <a:noFill/>
        </a:ln>
        <a:effectLst/>
      </c:spPr>
    </c:plotArea>
    <c:legend>
      <c:legendPos val="b"/>
      <c:layout>
        <c:manualLayout>
          <c:xMode val="edge"/>
          <c:yMode val="edge"/>
          <c:x val="0.12376928284943001"/>
          <c:y val="0.8815940266257265"/>
          <c:w val="0.86994624709684021"/>
          <c:h val="9.0367592436979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Municipal Election Commission </a:t>
            </a:r>
            <a:r>
              <a:rPr lang="sr-Latn-ME" sz="1862" b="0" i="0" u="none" strike="noStrike" baseline="0" dirty="0">
                <a:effectLst/>
              </a:rPr>
              <a:t>(</a:t>
            </a:r>
            <a:r>
              <a:rPr lang="en-US" sz="1862" b="0" i="0" u="none" strike="noStrike" baseline="0" dirty="0">
                <a:effectLst/>
              </a:rPr>
              <a:t>MEC</a:t>
            </a:r>
            <a:r>
              <a:rPr lang="sr-Latn-ME" sz="1862" b="0" i="0" u="none" strike="noStrike" baseline="0" dirty="0">
                <a:effectLst/>
              </a:rPr>
              <a:t>)</a:t>
            </a:r>
          </a:p>
          <a:p>
            <a:pPr>
              <a:defRPr/>
            </a:pPr>
            <a:r>
              <a:rPr lang="sr-Latn-ME" sz="1600" b="0" i="0" u="none" strike="noStrike" baseline="0" dirty="0">
                <a:effectLst/>
              </a:rPr>
              <a:t>M=3.18; N=915</a:t>
            </a:r>
            <a:r>
              <a:rPr lang="en-US" sz="1600" b="0" i="0" u="none" strike="noStrike" baseline="0" dirty="0">
                <a:effectLst/>
              </a:rPr>
              <a:t>; BO=104 (10.2%)</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51D9-4ADD-8E86-3E5F1D2DE04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51D9-4ADD-8E86-3E5F1D2DE04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0.15</c:v>
                </c:pt>
                <c:pt idx="1">
                  <c:v>0.13400000000000001</c:v>
                </c:pt>
                <c:pt idx="2">
                  <c:v>0.28399999999999997</c:v>
                </c:pt>
                <c:pt idx="3">
                  <c:v>0.3</c:v>
                </c:pt>
                <c:pt idx="4">
                  <c:v>0.41699999999999998</c:v>
                </c:pt>
                <c:pt idx="5">
                  <c:v>0.218</c:v>
                </c:pt>
                <c:pt idx="6">
                  <c:v>0.19900000000000001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2880"/>
        <c:axId val="311294448"/>
      </c:barChart>
      <c:catAx>
        <c:axId val="31129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311294448"/>
        <c:crosses val="autoZero"/>
        <c:auto val="1"/>
        <c:lblAlgn val="ctr"/>
        <c:lblOffset val="100"/>
        <c:noMultiLvlLbl val="0"/>
      </c:catAx>
      <c:valAx>
        <c:axId val="31129444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29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235999888333434"/>
          <c:y val="0.14887817001599474"/>
          <c:w val="0.75065259354008917"/>
          <c:h val="0.65653824983752462"/>
        </c:manualLayout>
      </c:layout>
      <c:barChart>
        <c:barDir val="col"/>
        <c:grouping val="clustered"/>
        <c:varyColors val="0"/>
        <c:ser>
          <c:idx val="0"/>
          <c:order val="0"/>
          <c:tx>
            <c:strRef>
              <c:f>Sheet1!$B$1</c:f>
              <c:strCache>
                <c:ptCount val="1"/>
                <c:pt idx="0">
                  <c:v>Mostly + Completely satisfactory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0.51733809477845594</c:v>
                </c:pt>
                <c:pt idx="1">
                  <c:v>0.33688765163719581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1293664"/>
        <c:axId val="311294056"/>
      </c:barChart>
      <c:catAx>
        <c:axId val="31129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294056"/>
        <c:crosses val="autoZero"/>
        <c:auto val="1"/>
        <c:lblAlgn val="ctr"/>
        <c:lblOffset val="100"/>
        <c:noMultiLvlLbl val="0"/>
      </c:catAx>
      <c:valAx>
        <c:axId val="3112940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11293664"/>
        <c:crosses val="autoZero"/>
        <c:crossBetween val="between"/>
      </c:valAx>
      <c:spPr>
        <a:noFill/>
        <a:ln>
          <a:noFill/>
        </a:ln>
        <a:effectLst/>
      </c:spPr>
    </c:plotArea>
    <c:legend>
      <c:legendPos val="b"/>
      <c:layout>
        <c:manualLayout>
          <c:xMode val="edge"/>
          <c:yMode val="edge"/>
          <c:x val="0.12624073495435967"/>
          <c:y val="0.89340097349545378"/>
          <c:w val="0.82440667887150842"/>
          <c:h val="0.1039887333994607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Agency for Prevention of Corruption </a:t>
            </a:r>
            <a:r>
              <a:rPr lang="sr-Latn-ME" sz="1800" b="0" i="0" u="none" strike="noStrike" baseline="0" dirty="0">
                <a:effectLst/>
              </a:rPr>
              <a:t>(</a:t>
            </a:r>
            <a:r>
              <a:rPr lang="en-US" sz="1800" b="0" i="0" u="none" strike="noStrike" baseline="0" dirty="0">
                <a:effectLst/>
              </a:rPr>
              <a:t>APC</a:t>
            </a:r>
            <a:r>
              <a:rPr lang="sr-Latn-ME" sz="1800" b="0" i="0" u="none" strike="noStrike" baseline="0" dirty="0">
                <a:effectLst/>
              </a:rPr>
              <a:t>)</a:t>
            </a:r>
          </a:p>
          <a:p>
            <a:pPr>
              <a:defRPr/>
            </a:pPr>
            <a:r>
              <a:rPr lang="sr-Latn-ME" sz="1600" b="0" i="0" u="none" strike="noStrike" baseline="0" dirty="0">
                <a:effectLst/>
              </a:rPr>
              <a:t>M=2.89; N=896</a:t>
            </a:r>
            <a:r>
              <a:rPr lang="en-US" sz="1600" b="0" i="0" u="none" strike="noStrike" baseline="0" dirty="0">
                <a:effectLst/>
              </a:rPr>
              <a:t>; BO= 1</a:t>
            </a:r>
            <a:r>
              <a:rPr lang="sr-Latn-ME" sz="1600" b="0" i="0" u="none" strike="noStrike" baseline="0" dirty="0">
                <a:effectLst/>
              </a:rPr>
              <a:t>23 </a:t>
            </a:r>
            <a:r>
              <a:rPr lang="en-US" sz="1600" b="0" i="0" u="none" strike="noStrike" baseline="0" dirty="0">
                <a:effectLst/>
              </a:rPr>
              <a:t>(1</a:t>
            </a:r>
            <a:r>
              <a:rPr lang="sr-Latn-ME" sz="1600" b="0" i="0" u="none" strike="noStrike" baseline="0" dirty="0">
                <a:effectLst/>
              </a:rPr>
              <a:t>2.1</a:t>
            </a:r>
            <a:r>
              <a:rPr lang="en-US" sz="1600" b="0" i="0" u="none" strike="noStrike" baseline="0" dirty="0">
                <a:effectLst/>
              </a:rPr>
              <a:t>%)</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9A6F-4FA2-A180-B6C0B783CE4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9A6F-4FA2-A180-B6C0B783CE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0.23499999999999999</c:v>
                </c:pt>
                <c:pt idx="1">
                  <c:v>0.13100000000000001</c:v>
                </c:pt>
                <c:pt idx="2">
                  <c:v>0.36599999999999999</c:v>
                </c:pt>
                <c:pt idx="3">
                  <c:v>0.29599999999999999</c:v>
                </c:pt>
                <c:pt idx="4">
                  <c:v>0.33700000000000002</c:v>
                </c:pt>
                <c:pt idx="5">
                  <c:v>0.186</c:v>
                </c:pt>
                <c:pt idx="6">
                  <c:v>0.151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0800"/>
        <c:axId val="326055896"/>
      </c:barChart>
      <c:catAx>
        <c:axId val="32605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crossAx val="326055896"/>
        <c:crosses val="autoZero"/>
        <c:auto val="1"/>
        <c:lblAlgn val="ctr"/>
        <c:lblOffset val="100"/>
        <c:noMultiLvlLbl val="0"/>
      </c:catAx>
      <c:valAx>
        <c:axId val="326055896"/>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05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satisfactory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0.39590605417099944</c:v>
                </c:pt>
                <c:pt idx="1">
                  <c:v>0.2674743723937269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0408"/>
        <c:axId val="326052368"/>
      </c:barChart>
      <c:catAx>
        <c:axId val="32605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052368"/>
        <c:crosses val="autoZero"/>
        <c:auto val="1"/>
        <c:lblAlgn val="ctr"/>
        <c:lblOffset val="100"/>
        <c:noMultiLvlLbl val="0"/>
      </c:catAx>
      <c:valAx>
        <c:axId val="326052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050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62" b="0" i="0" u="none" strike="noStrike" baseline="0" dirty="0">
                <a:effectLst/>
              </a:rPr>
              <a:t>State Audit Institution </a:t>
            </a:r>
            <a:r>
              <a:rPr lang="sr-Latn-ME" sz="1862" b="0" i="0" u="none" strike="noStrike" baseline="0" dirty="0">
                <a:effectLst/>
              </a:rPr>
              <a:t>(</a:t>
            </a:r>
            <a:r>
              <a:rPr lang="en-US" sz="1862" b="0" i="0" u="none" strike="noStrike" baseline="0" dirty="0">
                <a:effectLst/>
              </a:rPr>
              <a:t>SAI</a:t>
            </a:r>
            <a:r>
              <a:rPr lang="sr-Latn-ME" sz="1862" b="0" i="0" u="none" strike="noStrike" baseline="0" dirty="0">
                <a:effectLst/>
              </a:rPr>
              <a:t>)</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sr-Latn-ME" sz="1800" b="0" i="0" baseline="0" dirty="0">
                <a:effectLst/>
              </a:rPr>
              <a:t>M=3.05; N=870;</a:t>
            </a:r>
            <a:r>
              <a:rPr lang="en-US" sz="1800" b="0" i="0" baseline="0" dirty="0">
                <a:effectLst/>
              </a:rPr>
              <a:t> BO= 149 (14.7%)</a:t>
            </a:r>
            <a:endParaRPr lang="en-US" dirty="0">
              <a:effectLst/>
            </a:endParaRPr>
          </a:p>
        </c:rich>
      </c:tx>
      <c:layout>
        <c:manualLayout>
          <c:xMode val="edge"/>
          <c:yMode val="edge"/>
          <c:x val="0.27401011355517407"/>
          <c:y val="8.2742994871642277E-4"/>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47F6-498E-A081-CA3AC589989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47F6-498E-A081-CA3AC589989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0.17499999999999999</c:v>
                </c:pt>
                <c:pt idx="1">
                  <c:v>0.13600000000000001</c:v>
                </c:pt>
                <c:pt idx="2">
                  <c:v>0.311</c:v>
                </c:pt>
                <c:pt idx="3">
                  <c:v>0.32</c:v>
                </c:pt>
                <c:pt idx="4">
                  <c:v>0.36799999999999999</c:v>
                </c:pt>
                <c:pt idx="5">
                  <c:v>0.20100000000000001</c:v>
                </c:pt>
                <c:pt idx="6">
                  <c:v>0.16700000000000001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0016"/>
        <c:axId val="326051192"/>
      </c:barChart>
      <c:catAx>
        <c:axId val="3260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326051192"/>
        <c:crosses val="autoZero"/>
        <c:auto val="1"/>
        <c:lblAlgn val="ctr"/>
        <c:lblOffset val="100"/>
        <c:noMultiLvlLbl val="0"/>
      </c:catAx>
      <c:valAx>
        <c:axId val="326051192"/>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050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Part</a:t>
            </a:r>
            <a:r>
              <a:rPr lang="en-US" dirty="0"/>
              <a:t>y</a:t>
            </a:r>
            <a:r>
              <a:rPr lang="en-US" baseline="0" dirty="0"/>
              <a:t> membership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454545454545456E-2"/>
          <c:y val="0.15775053786230986"/>
          <c:w val="0.90909090909090906"/>
          <c:h val="0.6661890534017465"/>
        </c:manualLayout>
      </c:layout>
      <c:barChart>
        <c:barDir val="col"/>
        <c:grouping val="clustered"/>
        <c:varyColors val="0"/>
        <c:ser>
          <c:idx val="0"/>
          <c:order val="0"/>
          <c:tx>
            <c:strRef>
              <c:f>Sheet1!$B$1</c:f>
              <c:strCache>
                <c:ptCount val="1"/>
                <c:pt idx="0">
                  <c:v>Mostly + Completely satisfactory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0.40225103539334445</c:v>
                </c:pt>
                <c:pt idx="1">
                  <c:v>0.29029832251488058</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3152"/>
        <c:axId val="326057464"/>
      </c:barChart>
      <c:catAx>
        <c:axId val="32605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326057464"/>
        <c:crosses val="autoZero"/>
        <c:auto val="1"/>
        <c:lblAlgn val="ctr"/>
        <c:lblOffset val="100"/>
        <c:noMultiLvlLbl val="0"/>
      </c:catAx>
      <c:valAx>
        <c:axId val="3260574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6053152"/>
        <c:crosses val="autoZero"/>
        <c:crossBetween val="between"/>
      </c:valAx>
      <c:spPr>
        <a:noFill/>
        <a:ln>
          <a:noFill/>
        </a:ln>
        <a:effectLst/>
      </c:spPr>
    </c:plotArea>
    <c:legend>
      <c:legendPos val="b"/>
      <c:layout>
        <c:manualLayout>
          <c:xMode val="edge"/>
          <c:yMode val="edge"/>
          <c:x val="0.13430175050432744"/>
          <c:y val="0.88922169101882254"/>
          <c:w val="0.79751220147068391"/>
          <c:h val="0.110778397225055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62" b="0" i="0" u="none" strike="noStrike" baseline="0" dirty="0">
                <a:effectLst/>
              </a:rPr>
              <a:t>Ministry of Internal Affairs (MIA), </a:t>
            </a:r>
            <a:endParaRPr lang="sr-Latn-ME" sz="1862" b="0" i="0" u="none" strike="noStrike" baseline="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62" b="0" i="0" u="none" strike="noStrike" baseline="0" dirty="0">
                <a:effectLst/>
              </a:rPr>
              <a:t>in connection with the Central Voter Register</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sr-Latn-ME" sz="1600" b="0" i="0" baseline="0" dirty="0">
                <a:effectLst/>
              </a:rPr>
              <a:t>M=3.18; N=883; BO=136 (13.4%)</a:t>
            </a:r>
            <a:endParaRPr lang="en-US" sz="1800" dirty="0">
              <a:effectLst/>
            </a:endParaRPr>
          </a:p>
        </c:rich>
      </c:tx>
      <c:layout>
        <c:manualLayout>
          <c:xMode val="edge"/>
          <c:yMode val="edge"/>
          <c:x val="0.16917331424647916"/>
          <c:y val="2.043049746997360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0A3A-4780-B21B-DA19B503931B}"/>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0A3A-4780-B21B-DA19B503931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0.16800000000000001</c:v>
                </c:pt>
                <c:pt idx="1">
                  <c:v>0.107</c:v>
                </c:pt>
                <c:pt idx="2">
                  <c:v>0.27500000000000002</c:v>
                </c:pt>
                <c:pt idx="3">
                  <c:v>0.30599999999999999</c:v>
                </c:pt>
                <c:pt idx="4">
                  <c:v>0.41899999999999998</c:v>
                </c:pt>
                <c:pt idx="5">
                  <c:v>0.21099999999999999</c:v>
                </c:pt>
                <c:pt idx="6">
                  <c:v>0.20799999999999999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1584"/>
        <c:axId val="326056680"/>
      </c:barChart>
      <c:catAx>
        <c:axId val="32605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60" b="0" i="0" u="none" strike="noStrike" kern="1200" baseline="0">
                <a:solidFill>
                  <a:schemeClr val="tx1">
                    <a:lumMod val="65000"/>
                    <a:lumOff val="35000"/>
                  </a:schemeClr>
                </a:solidFill>
                <a:latin typeface="+mn-lt"/>
                <a:ea typeface="+mn-ea"/>
                <a:cs typeface="+mn-cs"/>
              </a:defRPr>
            </a:pPr>
            <a:endParaRPr lang="en-US"/>
          </a:p>
        </c:txPr>
        <c:crossAx val="326056680"/>
        <c:crosses val="autoZero"/>
        <c:auto val="1"/>
        <c:lblAlgn val="ctr"/>
        <c:lblOffset val="100"/>
        <c:noMultiLvlLbl val="0"/>
      </c:catAx>
      <c:valAx>
        <c:axId val="32605668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05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a:t>
            </a:r>
            <a:r>
              <a:rPr lang="en-US" baseline="0" dirty="0"/>
              <a:t> membership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97386139754119"/>
          <c:y val="0.18577828364570578"/>
          <c:w val="0.79671968422539108"/>
          <c:h val="0.54184860469186225"/>
        </c:manualLayout>
      </c:layout>
      <c:barChart>
        <c:barDir val="col"/>
        <c:grouping val="clustered"/>
        <c:varyColors val="0"/>
        <c:ser>
          <c:idx val="0"/>
          <c:order val="0"/>
          <c:tx>
            <c:strRef>
              <c:f>Sheet1!$B$1</c:f>
              <c:strCache>
                <c:ptCount val="1"/>
                <c:pt idx="0">
                  <c:v>Mostly + Completely satisfactory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0.47365627914705699</c:v>
                </c:pt>
                <c:pt idx="1">
                  <c:v>0.33311352809720157</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2760"/>
        <c:axId val="326054328"/>
      </c:barChart>
      <c:catAx>
        <c:axId val="32605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054328"/>
        <c:crosses val="autoZero"/>
        <c:auto val="1"/>
        <c:lblAlgn val="ctr"/>
        <c:lblOffset val="100"/>
        <c:noMultiLvlLbl val="0"/>
      </c:catAx>
      <c:valAx>
        <c:axId val="32605432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6052760"/>
        <c:crosses val="autoZero"/>
        <c:crossBetween val="between"/>
      </c:valAx>
      <c:spPr>
        <a:noFill/>
        <a:ln>
          <a:noFill/>
        </a:ln>
        <a:effectLst/>
      </c:spPr>
    </c:plotArea>
    <c:legend>
      <c:legendPos val="b"/>
      <c:layout>
        <c:manualLayout>
          <c:xMode val="edge"/>
          <c:yMode val="edge"/>
          <c:x val="9.5271195712528844E-2"/>
          <c:y val="0.83476929570822389"/>
          <c:w val="0.89999986289744316"/>
          <c:h val="6.3200655910555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Region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Somewhat + Very 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South</c:v>
                </c:pt>
                <c:pt idx="1">
                  <c:v>Centre</c:v>
                </c:pt>
                <c:pt idx="2">
                  <c:v>North</c:v>
                </c:pt>
              </c:strCache>
            </c:strRef>
          </c:cat>
          <c:val>
            <c:numRef>
              <c:f>Sheet1!$B$2:$B$4</c:f>
              <c:numCache>
                <c:formatCode>0.0%</c:formatCode>
                <c:ptCount val="3"/>
                <c:pt idx="0">
                  <c:v>0.41399999999999998</c:v>
                </c:pt>
                <c:pt idx="1">
                  <c:v>0.56599999999999995</c:v>
                </c:pt>
                <c:pt idx="2">
                  <c:v>0.50700000000000001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3328"/>
        <c:axId val="310416072"/>
      </c:barChart>
      <c:catAx>
        <c:axId val="31041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0416072"/>
        <c:crosses val="autoZero"/>
        <c:auto val="1"/>
        <c:lblAlgn val="ctr"/>
        <c:lblOffset val="100"/>
        <c:noMultiLvlLbl val="0"/>
      </c:catAx>
      <c:valAx>
        <c:axId val="31041607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u="none" strike="noStrike" baseline="0" dirty="0">
                <a:effectLst/>
              </a:rPr>
              <a:t>The Constitutional Court, regarding its decisions about objections connected to the electoral process</a:t>
            </a:r>
            <a:br>
              <a:rPr lang="sr-Latn-ME" sz="1862" b="0" i="0" u="none" strike="noStrike" baseline="0" dirty="0">
                <a:effectLst/>
              </a:rPr>
            </a:br>
            <a:r>
              <a:rPr lang="sr-Latn-ME" sz="1600" b="0" i="0" baseline="0" dirty="0">
                <a:effectLst/>
              </a:rPr>
              <a:t>M=3.08; N=878</a:t>
            </a:r>
            <a:r>
              <a:rPr lang="en-US" sz="1600" b="0" i="0" baseline="0" dirty="0">
                <a:effectLst/>
              </a:rPr>
              <a:t>; BO=</a:t>
            </a:r>
            <a:r>
              <a:rPr lang="sr-Latn-ME" sz="1600" b="0" i="0" baseline="0" dirty="0">
                <a:effectLst/>
              </a:rPr>
              <a:t>141 (13.8%)</a:t>
            </a:r>
            <a:endParaRPr lang="en-US" sz="1800" dirty="0">
              <a:effectLst/>
            </a:endParaRPr>
          </a:p>
        </c:rich>
      </c:tx>
      <c:layout>
        <c:manualLayout>
          <c:xMode val="edge"/>
          <c:yMode val="edge"/>
          <c:x val="0.12870164327285177"/>
          <c:y val="3.502370994852617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8.2110679721892246E-2"/>
          <c:y val="0.2446899052941757"/>
          <c:w val="0.89882345748025994"/>
          <c:h val="0.5804825357530226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E0EB-46D6-AD66-4DFCF1639D48}"/>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E0EB-46D6-AD66-4DFCF1639D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c:v>
                </c:pt>
                <c:pt idx="4">
                  <c:v>Satisfactory</c:v>
                </c:pt>
                <c:pt idx="5">
                  <c:v>Mostly satisfactory</c:v>
                </c:pt>
                <c:pt idx="6">
                  <c:v>Completely satisfactory</c:v>
                </c:pt>
              </c:strCache>
            </c:strRef>
          </c:cat>
          <c:val>
            <c:numRef>
              <c:f>Sheet1!$B$2:$B$8</c:f>
              <c:numCache>
                <c:formatCode>0.0%</c:formatCode>
                <c:ptCount val="7"/>
                <c:pt idx="0">
                  <c:v>0.19</c:v>
                </c:pt>
                <c:pt idx="1">
                  <c:v>0.122</c:v>
                </c:pt>
                <c:pt idx="2">
                  <c:v>0.312</c:v>
                </c:pt>
                <c:pt idx="3">
                  <c:v>0.29299999999999998</c:v>
                </c:pt>
                <c:pt idx="4">
                  <c:v>0.39400000000000002</c:v>
                </c:pt>
                <c:pt idx="5">
                  <c:v>0.19800000000000001</c:v>
                </c:pt>
                <c:pt idx="6">
                  <c:v>0.19600000000000001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057072"/>
        <c:axId val="326818784"/>
      </c:barChart>
      <c:catAx>
        <c:axId val="32605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10" b="0" i="0" u="none" strike="noStrike" kern="1200" baseline="0">
                <a:solidFill>
                  <a:schemeClr val="tx1">
                    <a:lumMod val="65000"/>
                    <a:lumOff val="35000"/>
                  </a:schemeClr>
                </a:solidFill>
                <a:latin typeface="+mn-lt"/>
                <a:ea typeface="+mn-ea"/>
                <a:cs typeface="+mn-cs"/>
              </a:defRPr>
            </a:pPr>
            <a:endParaRPr lang="en-US"/>
          </a:p>
        </c:txPr>
        <c:crossAx val="326818784"/>
        <c:crosses val="autoZero"/>
        <c:auto val="1"/>
        <c:lblAlgn val="ctr"/>
        <c:lblOffset val="100"/>
        <c:noMultiLvlLbl val="0"/>
      </c:catAx>
      <c:valAx>
        <c:axId val="32681878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05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a:t>
            </a:r>
            <a:r>
              <a:rPr lang="en-US" baseline="0" dirty="0"/>
              <a:t> membership</a:t>
            </a:r>
            <a:endParaRPr lang="en-US" dirty="0"/>
          </a:p>
        </c:rich>
      </c:tx>
      <c:layout>
        <c:manualLayout>
          <c:xMode val="edge"/>
          <c:yMode val="edge"/>
          <c:x val="0.25556970819823993"/>
          <c:y val="2.918642495710514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77246518586339"/>
          <c:y val="0.13000935998342822"/>
          <c:w val="0.8382810711757881"/>
          <c:h val="0.61450401038634228"/>
        </c:manualLayout>
      </c:layout>
      <c:barChart>
        <c:barDir val="col"/>
        <c:grouping val="clustered"/>
        <c:varyColors val="0"/>
        <c:ser>
          <c:idx val="0"/>
          <c:order val="0"/>
          <c:tx>
            <c:strRef>
              <c:f>Sheet1!$B$1</c:f>
              <c:strCache>
                <c:ptCount val="1"/>
                <c:pt idx="0">
                  <c:v>Mostly + Completely satisfactory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 </c:v>
                </c:pt>
              </c:strCache>
            </c:strRef>
          </c:cat>
          <c:val>
            <c:numRef>
              <c:f>Sheet1!$B$2:$B$3</c:f>
              <c:numCache>
                <c:formatCode>###0.0%</c:formatCode>
                <c:ptCount val="2"/>
                <c:pt idx="0">
                  <c:v>0.47673782405228454</c:v>
                </c:pt>
                <c:pt idx="1">
                  <c:v>0.3041399167423417</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819568"/>
        <c:axId val="326819176"/>
      </c:barChart>
      <c:catAx>
        <c:axId val="32681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819176"/>
        <c:crosses val="autoZero"/>
        <c:auto val="1"/>
        <c:lblAlgn val="ctr"/>
        <c:lblOffset val="100"/>
        <c:noMultiLvlLbl val="0"/>
      </c:catAx>
      <c:valAx>
        <c:axId val="326819176"/>
        <c:scaling>
          <c:orientation val="minMax"/>
          <c:max val="0.5"/>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6819568"/>
        <c:crosses val="autoZero"/>
        <c:crossBetween val="between"/>
      </c:valAx>
      <c:spPr>
        <a:noFill/>
        <a:ln>
          <a:noFill/>
        </a:ln>
        <a:effectLst/>
      </c:spPr>
    </c:plotArea>
    <c:legend>
      <c:legendPos val="b"/>
      <c:layout>
        <c:manualLayout>
          <c:xMode val="edge"/>
          <c:yMode val="edge"/>
          <c:x val="8.6907536318115406E-4"/>
          <c:y val="0.85135890251210689"/>
          <c:w val="0.99634031869834594"/>
          <c:h val="8.097728285989264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2000" b="0" i="0" u="none" strike="noStrike" baseline="0" dirty="0">
                <a:effectLst/>
              </a:rPr>
              <a:t>NGOs during election monitoring</a:t>
            </a:r>
            <a:br>
              <a:rPr lang="sr-Latn-ME" sz="1862" b="0" i="0" u="none" strike="noStrike" baseline="0" dirty="0">
                <a:effectLst/>
              </a:rPr>
            </a:br>
            <a:r>
              <a:rPr lang="sr-Latn-ME" sz="1800" b="0" i="0" baseline="0" dirty="0">
                <a:effectLst/>
              </a:rPr>
              <a:t>M=3.37; N=880; BO=139 (13.6%)</a:t>
            </a:r>
            <a:endParaRPr lang="en-US" dirty="0">
              <a:effectLst/>
            </a:endParaRPr>
          </a:p>
        </c:rich>
      </c:tx>
      <c:layout>
        <c:manualLayout>
          <c:xMode val="edge"/>
          <c:yMode val="edge"/>
          <c:x val="0.12582833464407764"/>
          <c:y val="2.918642495710514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8.3342337415368561E-2"/>
          <c:y val="0.1866027067286645"/>
          <c:w val="0.89730581242585483"/>
          <c:h val="0.5963307033531216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9CA0-4209-B994-E29BC81EFBE6}"/>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9CA0-4209-B994-E29BC81EFBE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satisfactory at all</c:v>
                </c:pt>
                <c:pt idx="1">
                  <c:v>Mostly unsatisfactory</c:v>
                </c:pt>
                <c:pt idx="2">
                  <c:v>Unsatisfactory</c:v>
                </c:pt>
                <c:pt idx="3">
                  <c:v>Both satisfactory and unsatisfactory </c:v>
                </c:pt>
                <c:pt idx="4">
                  <c:v>Satisfactory</c:v>
                </c:pt>
                <c:pt idx="5">
                  <c:v>Mostly satisfactory</c:v>
                </c:pt>
                <c:pt idx="6">
                  <c:v>Completely satisfactory</c:v>
                </c:pt>
              </c:strCache>
            </c:strRef>
          </c:cat>
          <c:val>
            <c:numRef>
              <c:f>Sheet1!$B$2:$B$8</c:f>
              <c:numCache>
                <c:formatCode>0.0%</c:formatCode>
                <c:ptCount val="7"/>
                <c:pt idx="0">
                  <c:v>0.112</c:v>
                </c:pt>
                <c:pt idx="1">
                  <c:v>0.10100000000000001</c:v>
                </c:pt>
                <c:pt idx="2">
                  <c:v>0.21299999999999999</c:v>
                </c:pt>
                <c:pt idx="3">
                  <c:v>0.315</c:v>
                </c:pt>
                <c:pt idx="4">
                  <c:v>0.47199999999999998</c:v>
                </c:pt>
                <c:pt idx="5">
                  <c:v>0.246</c:v>
                </c:pt>
                <c:pt idx="6">
                  <c:v>0.22600000000000001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820352"/>
        <c:axId val="326820744"/>
      </c:barChart>
      <c:catAx>
        <c:axId val="3268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326820744"/>
        <c:crosses val="autoZero"/>
        <c:auto val="1"/>
        <c:lblAlgn val="ctr"/>
        <c:lblOffset val="100"/>
        <c:noMultiLvlLbl val="0"/>
      </c:catAx>
      <c:valAx>
        <c:axId val="326820744"/>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2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644089015740456E-2"/>
          <c:y val="0.16684202639729437"/>
          <c:w val="0.92471182196851909"/>
          <c:h val="0.65151671305998826"/>
        </c:manualLayout>
      </c:layout>
      <c:barChart>
        <c:barDir val="col"/>
        <c:grouping val="clustered"/>
        <c:varyColors val="0"/>
        <c:ser>
          <c:idx val="0"/>
          <c:order val="0"/>
          <c:tx>
            <c:strRef>
              <c:f>Sheet1!$B$1</c:f>
              <c:strCache>
                <c:ptCount val="1"/>
                <c:pt idx="0">
                  <c:v>Mostly + Completely satisfactory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0.5108063128340653</c:v>
                </c:pt>
                <c:pt idx="1">
                  <c:v>0.38738743442957996</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821528"/>
        <c:axId val="326822312"/>
      </c:barChart>
      <c:catAx>
        <c:axId val="32682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40" b="0" i="0" u="none" strike="noStrike" kern="1200" baseline="0">
                <a:solidFill>
                  <a:schemeClr val="tx1">
                    <a:lumMod val="65000"/>
                    <a:lumOff val="35000"/>
                  </a:schemeClr>
                </a:solidFill>
                <a:latin typeface="+mn-lt"/>
                <a:ea typeface="+mn-ea"/>
                <a:cs typeface="+mn-cs"/>
              </a:defRPr>
            </a:pPr>
            <a:endParaRPr lang="en-US"/>
          </a:p>
        </c:txPr>
        <c:crossAx val="326822312"/>
        <c:crosses val="autoZero"/>
        <c:auto val="1"/>
        <c:lblAlgn val="ctr"/>
        <c:lblOffset val="100"/>
        <c:noMultiLvlLbl val="0"/>
      </c:catAx>
      <c:valAx>
        <c:axId val="326822312"/>
        <c:scaling>
          <c:orientation val="minMax"/>
          <c:max val="0.55000000000000004"/>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6821528"/>
        <c:crosses val="autoZero"/>
        <c:crossBetween val="between"/>
      </c:valAx>
      <c:spPr>
        <a:noFill/>
        <a:ln>
          <a:noFill/>
        </a:ln>
        <a:effectLst/>
      </c:spPr>
    </c:plotArea>
    <c:legend>
      <c:legendPos val="b"/>
      <c:layout>
        <c:manualLayout>
          <c:xMode val="edge"/>
          <c:yMode val="edge"/>
          <c:x val="0"/>
          <c:y val="0.91477031582768553"/>
          <c:w val="1"/>
          <c:h val="8.522968417231446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Comparison of positive</a:t>
            </a:r>
            <a:r>
              <a:rPr lang="en-US" baseline="0" dirty="0"/>
              <a:t> responses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342337415368561E-2"/>
          <c:y val="0.10977898799767355"/>
          <c:w val="0.89730581242585483"/>
          <c:h val="0.6731543723400728"/>
        </c:manualLayout>
      </c:layout>
      <c:barChart>
        <c:barDir val="col"/>
        <c:grouping val="clustered"/>
        <c:varyColors val="0"/>
        <c:ser>
          <c:idx val="0"/>
          <c:order val="0"/>
          <c:tx>
            <c:strRef>
              <c:f>Sheet1!$B$1</c:f>
              <c:strCache>
                <c:ptCount val="1"/>
                <c:pt idx="0">
                  <c:v>Zadovoljava</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2C26-46C7-9212-906F5BC2172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2C26-46C7-9212-906F5BC2172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APC</c:v>
                </c:pt>
                <c:pt idx="1">
                  <c:v>SAI</c:v>
                </c:pt>
                <c:pt idx="2">
                  <c:v>Constitutional court</c:v>
                </c:pt>
                <c:pt idx="3">
                  <c:v>MEC</c:v>
                </c:pt>
                <c:pt idx="4">
                  <c:v>SEC</c:v>
                </c:pt>
                <c:pt idx="5">
                  <c:v>MIA</c:v>
                </c:pt>
                <c:pt idx="6">
                  <c:v>Polling board</c:v>
                </c:pt>
                <c:pt idx="7">
                  <c:v>NGOs</c:v>
                </c:pt>
              </c:strCache>
            </c:strRef>
          </c:cat>
          <c:val>
            <c:numRef>
              <c:f>Sheet1!$B$2:$B$9</c:f>
              <c:numCache>
                <c:formatCode>0.0%</c:formatCode>
                <c:ptCount val="8"/>
                <c:pt idx="0">
                  <c:v>0.33700000000000002</c:v>
                </c:pt>
                <c:pt idx="1">
                  <c:v>0.36799999999999999</c:v>
                </c:pt>
                <c:pt idx="2">
                  <c:v>0.39400000000000002</c:v>
                </c:pt>
                <c:pt idx="3">
                  <c:v>0.41699999999999998</c:v>
                </c:pt>
                <c:pt idx="4">
                  <c:v>0.41899999999999998</c:v>
                </c:pt>
                <c:pt idx="5">
                  <c:v>0.41899999999999998</c:v>
                </c:pt>
                <c:pt idx="6">
                  <c:v>0.436</c:v>
                </c:pt>
                <c:pt idx="7">
                  <c:v>0.47199999999999998</c:v>
                </c:pt>
              </c:numCache>
            </c:numRef>
          </c:val>
          <c:extLst>
            <c:ext xmlns:c16="http://schemas.microsoft.com/office/drawing/2014/chart" uri="{C3380CC4-5D6E-409C-BE32-E72D297353CC}">
              <c16:uniqueId val="{00000004-F881-436F-AF6C-2C8F649C5556}"/>
            </c:ext>
          </c:extLst>
        </c:ser>
        <c:dLbls>
          <c:showLegendKey val="0"/>
          <c:showVal val="0"/>
          <c:showCatName val="0"/>
          <c:showSerName val="0"/>
          <c:showPercent val="0"/>
          <c:showBubbleSize val="0"/>
        </c:dLbls>
        <c:gapWidth val="219"/>
        <c:overlap val="-27"/>
        <c:axId val="326824272"/>
        <c:axId val="326822704"/>
      </c:barChart>
      <c:catAx>
        <c:axId val="3268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822704"/>
        <c:crosses val="autoZero"/>
        <c:auto val="1"/>
        <c:lblAlgn val="ctr"/>
        <c:lblOffset val="100"/>
        <c:noMultiLvlLbl val="0"/>
      </c:catAx>
      <c:valAx>
        <c:axId val="326822704"/>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2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Comparison of average grades</a:t>
            </a:r>
          </a:p>
        </c:rich>
      </c:tx>
      <c:layout>
        <c:manualLayout>
          <c:xMode val="edge"/>
          <c:yMode val="edge"/>
          <c:x val="0.36970312500000008"/>
          <c:y val="1.776944080595840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APC</c:v>
                </c:pt>
                <c:pt idx="1">
                  <c:v>SAI</c:v>
                </c:pt>
                <c:pt idx="2">
                  <c:v>Constitutional court</c:v>
                </c:pt>
                <c:pt idx="3">
                  <c:v>SEC</c:v>
                </c:pt>
                <c:pt idx="4">
                  <c:v>MEC</c:v>
                </c:pt>
                <c:pt idx="5">
                  <c:v>MIA</c:v>
                </c:pt>
                <c:pt idx="6">
                  <c:v>Polling board</c:v>
                </c:pt>
                <c:pt idx="7">
                  <c:v>NGOs</c:v>
                </c:pt>
              </c:strCache>
            </c:strRef>
          </c:cat>
          <c:val>
            <c:numRef>
              <c:f>Sheet1!$B$2:$B$9</c:f>
              <c:numCache>
                <c:formatCode>General</c:formatCode>
                <c:ptCount val="8"/>
                <c:pt idx="0">
                  <c:v>2.89</c:v>
                </c:pt>
                <c:pt idx="1">
                  <c:v>3.05</c:v>
                </c:pt>
                <c:pt idx="2">
                  <c:v>3.08</c:v>
                </c:pt>
                <c:pt idx="3">
                  <c:v>3.17</c:v>
                </c:pt>
                <c:pt idx="4">
                  <c:v>3.18</c:v>
                </c:pt>
                <c:pt idx="5">
                  <c:v>3.18</c:v>
                </c:pt>
                <c:pt idx="6">
                  <c:v>3.26</c:v>
                </c:pt>
                <c:pt idx="7">
                  <c:v>3.4</c:v>
                </c:pt>
              </c:numCache>
            </c:numRef>
          </c:val>
          <c:extLst>
            <c:ext xmlns:c16="http://schemas.microsoft.com/office/drawing/2014/chart" uri="{C3380CC4-5D6E-409C-BE32-E72D297353CC}">
              <c16:uniqueId val="{00000000-2813-4B08-AECF-0DFD05B486F3}"/>
            </c:ext>
          </c:extLst>
        </c:ser>
        <c:dLbls>
          <c:showLegendKey val="0"/>
          <c:showVal val="0"/>
          <c:showCatName val="0"/>
          <c:showSerName val="0"/>
          <c:showPercent val="0"/>
          <c:showBubbleSize val="0"/>
        </c:dLbls>
        <c:gapWidth val="219"/>
        <c:overlap val="-27"/>
        <c:axId val="326818000"/>
        <c:axId val="326825448"/>
      </c:barChart>
      <c:catAx>
        <c:axId val="32681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25448"/>
        <c:crosses val="autoZero"/>
        <c:auto val="1"/>
        <c:lblAlgn val="ctr"/>
        <c:lblOffset val="100"/>
        <c:noMultiLvlLbl val="0"/>
      </c:catAx>
      <c:valAx>
        <c:axId val="326825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1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Representatives of political parties</c:v>
                </c:pt>
                <c:pt idx="1">
                  <c:v>Local administration officials</c:v>
                </c:pt>
                <c:pt idx="2">
                  <c:v>Both of those</c:v>
                </c:pt>
                <c:pt idx="3">
                  <c:v>Doesn't know or no response </c:v>
                </c:pt>
              </c:strCache>
            </c:strRef>
          </c:cat>
          <c:val>
            <c:numRef>
              <c:f>Sheet1!$B$2:$B$5</c:f>
              <c:numCache>
                <c:formatCode>0.0%</c:formatCode>
                <c:ptCount val="4"/>
                <c:pt idx="0">
                  <c:v>0.104</c:v>
                </c:pt>
                <c:pt idx="1">
                  <c:v>0.08</c:v>
                </c:pt>
                <c:pt idx="2">
                  <c:v>0.70599999999999996</c:v>
                </c:pt>
                <c:pt idx="3">
                  <c:v>0.11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6818392"/>
        <c:axId val="326825056"/>
      </c:barChart>
      <c:catAx>
        <c:axId val="32681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825056"/>
        <c:crosses val="autoZero"/>
        <c:auto val="1"/>
        <c:lblAlgn val="ctr"/>
        <c:lblOffset val="100"/>
        <c:noMultiLvlLbl val="0"/>
      </c:catAx>
      <c:valAx>
        <c:axId val="3268250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18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Representatives of political parties exclusively</c:v>
                </c:pt>
                <c:pt idx="1">
                  <c:v> Independent experts exclusively</c:v>
                </c:pt>
                <c:pt idx="2">
                  <c:v>Representatives of political parties and independent experts combined, with mainly the experts </c:v>
                </c:pt>
                <c:pt idx="3">
                  <c:v>Doesn't know or no response</c:v>
                </c:pt>
              </c:strCache>
            </c:strRef>
          </c:cat>
          <c:val>
            <c:numRef>
              <c:f>Sheet1!$B$2:$B$5</c:f>
              <c:numCache>
                <c:formatCode>0.0%</c:formatCode>
                <c:ptCount val="4"/>
                <c:pt idx="0">
                  <c:v>8.3000000000000004E-2</c:v>
                </c:pt>
                <c:pt idx="1">
                  <c:v>0.23200000000000001</c:v>
                </c:pt>
                <c:pt idx="2">
                  <c:v>0.60699999999999998</c:v>
                </c:pt>
                <c:pt idx="3">
                  <c:v>7.6999999999999999E-2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81144"/>
        <c:axId val="327279576"/>
      </c:barChart>
      <c:catAx>
        <c:axId val="32728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279576"/>
        <c:crosses val="autoZero"/>
        <c:auto val="1"/>
        <c:lblAlgn val="ctr"/>
        <c:lblOffset val="100"/>
        <c:noMultiLvlLbl val="0"/>
      </c:catAx>
      <c:valAx>
        <c:axId val="327279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8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D8F5-4B9B-AB11-5DCBA1A5DFA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D8F5-4B9B-AB11-5DCBA1A5DFA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have trust at all</c:v>
                </c:pt>
                <c:pt idx="1">
                  <c:v>Mainly don't have trust</c:v>
                </c:pt>
                <c:pt idx="2">
                  <c:v>Don't have trust</c:v>
                </c:pt>
                <c:pt idx="3">
                  <c:v>Have trust and don't have trust</c:v>
                </c:pt>
                <c:pt idx="4">
                  <c:v>Have trust</c:v>
                </c:pt>
                <c:pt idx="5">
                  <c:v>Mainly have trust</c:v>
                </c:pt>
                <c:pt idx="6">
                  <c:v>Completely have trust</c:v>
                </c:pt>
                <c:pt idx="7">
                  <c:v>Doesn't know or no response</c:v>
                </c:pt>
              </c:strCache>
            </c:strRef>
          </c:cat>
          <c:val>
            <c:numRef>
              <c:f>Sheet1!$B$2:$B$9</c:f>
              <c:numCache>
                <c:formatCode>0.0%</c:formatCode>
                <c:ptCount val="8"/>
                <c:pt idx="0">
                  <c:v>0.19</c:v>
                </c:pt>
                <c:pt idx="1">
                  <c:v>8.6999999999999994E-2</c:v>
                </c:pt>
                <c:pt idx="2">
                  <c:v>0.27700000000000002</c:v>
                </c:pt>
                <c:pt idx="3">
                  <c:v>0.249</c:v>
                </c:pt>
                <c:pt idx="4">
                  <c:v>0.42</c:v>
                </c:pt>
                <c:pt idx="5">
                  <c:v>0.219</c:v>
                </c:pt>
                <c:pt idx="6">
                  <c:v>0.20100000000000001</c:v>
                </c:pt>
                <c:pt idx="7">
                  <c:v>5.5E-2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81536"/>
        <c:axId val="327276832"/>
      </c:barChart>
      <c:catAx>
        <c:axId val="32728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7276832"/>
        <c:crosses val="autoZero"/>
        <c:auto val="1"/>
        <c:lblAlgn val="ctr"/>
        <c:lblOffset val="100"/>
        <c:noMultiLvlLbl val="0"/>
      </c:catAx>
      <c:valAx>
        <c:axId val="32727683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8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endParaRPr lang="sr-Latn-M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22673078472836E-2"/>
          <c:y val="0.12290478394926935"/>
          <c:w val="0.92154653843054324"/>
          <c:h val="0.66885052867304129"/>
        </c:manualLayout>
      </c:layout>
      <c:barChart>
        <c:barDir val="col"/>
        <c:grouping val="clustered"/>
        <c:varyColors val="0"/>
        <c:ser>
          <c:idx val="0"/>
          <c:order val="0"/>
          <c:tx>
            <c:strRef>
              <c:f>Sheet1!$B$1</c:f>
              <c:strCache>
                <c:ptCount val="1"/>
                <c:pt idx="0">
                  <c:v>Mainly+ Completely has trust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0.57243150104524687</c:v>
                </c:pt>
                <c:pt idx="1">
                  <c:v>0.37427769240651837</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79968"/>
        <c:axId val="327280360"/>
      </c:barChart>
      <c:catAx>
        <c:axId val="3272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7280360"/>
        <c:crosses val="autoZero"/>
        <c:auto val="1"/>
        <c:lblAlgn val="ctr"/>
        <c:lblOffset val="100"/>
        <c:noMultiLvlLbl val="0"/>
      </c:catAx>
      <c:valAx>
        <c:axId val="327280360"/>
        <c:scaling>
          <c:orientation val="minMax"/>
          <c:max val="0.60000000000000009"/>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727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Somewhat + Very 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 to 24</c:v>
                </c:pt>
                <c:pt idx="1">
                  <c:v>25 to 44</c:v>
                </c:pt>
                <c:pt idx="2">
                  <c:v>45 to 64</c:v>
                </c:pt>
                <c:pt idx="3">
                  <c:v>65 +</c:v>
                </c:pt>
              </c:strCache>
            </c:strRef>
          </c:cat>
          <c:val>
            <c:numRef>
              <c:f>Sheet1!$B$2:$B$5</c:f>
              <c:numCache>
                <c:formatCode>###0.0%</c:formatCode>
                <c:ptCount val="4"/>
                <c:pt idx="0">
                  <c:v>0.59475593709793517</c:v>
                </c:pt>
                <c:pt idx="1">
                  <c:v>0.5384219894844211</c:v>
                </c:pt>
                <c:pt idx="2">
                  <c:v>0.46856244227810023</c:v>
                </c:pt>
                <c:pt idx="3">
                  <c:v>0.48485303945912794</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4896"/>
        <c:axId val="310415680"/>
      </c:barChart>
      <c:catAx>
        <c:axId val="31041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0415680"/>
        <c:crosses val="autoZero"/>
        <c:auto val="1"/>
        <c:lblAlgn val="ctr"/>
        <c:lblOffset val="100"/>
        <c:noMultiLvlLbl val="0"/>
      </c:catAx>
      <c:valAx>
        <c:axId val="310415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 cannot estimate </c:v>
                </c:pt>
                <c:pt idx="3">
                  <c:v>Does not know or no response</c:v>
                </c:pt>
              </c:strCache>
            </c:strRef>
          </c:cat>
          <c:val>
            <c:numRef>
              <c:f>Sheet1!$B$2:$B$5</c:f>
              <c:numCache>
                <c:formatCode>0.0%</c:formatCode>
                <c:ptCount val="4"/>
                <c:pt idx="0">
                  <c:v>0.45500000000000002</c:v>
                </c:pt>
                <c:pt idx="1">
                  <c:v>0.32600000000000001</c:v>
                </c:pt>
                <c:pt idx="2">
                  <c:v>0.17599999999999999</c:v>
                </c:pt>
                <c:pt idx="3">
                  <c:v>4.2999999999999997E-2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77616"/>
        <c:axId val="327278400"/>
      </c:barChart>
      <c:catAx>
        <c:axId val="32727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278400"/>
        <c:crosses val="autoZero"/>
        <c:auto val="1"/>
        <c:lblAlgn val="ctr"/>
        <c:lblOffset val="100"/>
        <c:noMultiLvlLbl val="0"/>
      </c:catAx>
      <c:valAx>
        <c:axId val="32727840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7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N=796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0.0%</c:formatCode>
                <c:ptCount val="2"/>
                <c:pt idx="0">
                  <c:v>0.58299999999999996</c:v>
                </c:pt>
                <c:pt idx="1">
                  <c:v>0.41799999999999998</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79184"/>
        <c:axId val="327280752"/>
      </c:barChart>
      <c:catAx>
        <c:axId val="32727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280752"/>
        <c:crosses val="autoZero"/>
        <c:auto val="1"/>
        <c:lblAlgn val="ctr"/>
        <c:lblOffset val="100"/>
        <c:noMultiLvlLbl val="0"/>
      </c:catAx>
      <c:valAx>
        <c:axId val="327280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7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Region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South</c:v>
                </c:pt>
                <c:pt idx="1">
                  <c:v>Centre</c:v>
                </c:pt>
                <c:pt idx="2">
                  <c:v>North</c:v>
                </c:pt>
              </c:strCache>
            </c:strRef>
          </c:cat>
          <c:val>
            <c:numRef>
              <c:f>Sheet1!$B$2:$B$4</c:f>
              <c:numCache>
                <c:formatCode>###0.0%</c:formatCode>
                <c:ptCount val="3"/>
                <c:pt idx="0">
                  <c:v>0.3919628853495073</c:v>
                </c:pt>
                <c:pt idx="1">
                  <c:v>0.47408702765726857</c:v>
                </c:pt>
                <c:pt idx="2">
                  <c:v>0.47369964610845244</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83888"/>
        <c:axId val="327282712"/>
      </c:barChart>
      <c:catAx>
        <c:axId val="32728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282712"/>
        <c:crosses val="autoZero"/>
        <c:auto val="1"/>
        <c:lblAlgn val="ctr"/>
        <c:lblOffset val="100"/>
        <c:noMultiLvlLbl val="0"/>
      </c:catAx>
      <c:valAx>
        <c:axId val="32728271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8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 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0.58945369913552248</c:v>
                </c:pt>
                <c:pt idx="1">
                  <c:v>0.41573002131096165</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7283104"/>
        <c:axId val="328129320"/>
      </c:barChart>
      <c:catAx>
        <c:axId val="32728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8129320"/>
        <c:crosses val="autoZero"/>
        <c:auto val="1"/>
        <c:lblAlgn val="ctr"/>
        <c:lblOffset val="100"/>
        <c:noMultiLvlLbl val="0"/>
      </c:catAx>
      <c:valAx>
        <c:axId val="328129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8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0.48163266933658982</c:v>
                </c:pt>
                <c:pt idx="1">
                  <c:v>0.42753164092615442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8134024"/>
        <c:axId val="328132848"/>
      </c:barChart>
      <c:catAx>
        <c:axId val="32813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8132848"/>
        <c:crosses val="autoZero"/>
        <c:auto val="1"/>
        <c:lblAlgn val="ctr"/>
        <c:lblOffset val="100"/>
        <c:noMultiLvlLbl val="0"/>
      </c:catAx>
      <c:valAx>
        <c:axId val="32813284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34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Nationality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Montenegrin</c:v>
                </c:pt>
                <c:pt idx="1">
                  <c:v>Croat</c:v>
                </c:pt>
                <c:pt idx="2">
                  <c:v>Bosnian</c:v>
                </c:pt>
                <c:pt idx="3">
                  <c:v>Muslim</c:v>
                </c:pt>
                <c:pt idx="4">
                  <c:v>Albanian</c:v>
                </c:pt>
                <c:pt idx="5">
                  <c:v>Serb</c:v>
                </c:pt>
                <c:pt idx="6">
                  <c:v>Other</c:v>
                </c:pt>
              </c:strCache>
            </c:strRef>
          </c:cat>
          <c:val>
            <c:numRef>
              <c:f>Sheet1!$B$2:$B$8</c:f>
              <c:numCache>
                <c:formatCode>###0.0%</c:formatCode>
                <c:ptCount val="7"/>
                <c:pt idx="0">
                  <c:v>0.59104919880306328</c:v>
                </c:pt>
                <c:pt idx="1">
                  <c:v>0.57084499519694898</c:v>
                </c:pt>
                <c:pt idx="2">
                  <c:v>0.53655113529490039</c:v>
                </c:pt>
                <c:pt idx="3">
                  <c:v>0.53150610014174482</c:v>
                </c:pt>
                <c:pt idx="4">
                  <c:v>0.50051822656725453</c:v>
                </c:pt>
                <c:pt idx="5">
                  <c:v>0.1765646629272134</c:v>
                </c:pt>
                <c:pt idx="6" formatCode="0.00%">
                  <c:v>0.61899999999999999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8134416"/>
        <c:axId val="328133632"/>
      </c:barChart>
      <c:catAx>
        <c:axId val="32813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133632"/>
        <c:crosses val="autoZero"/>
        <c:auto val="1"/>
        <c:lblAlgn val="ctr"/>
        <c:lblOffset val="100"/>
        <c:noMultiLvlLbl val="0"/>
      </c:catAx>
      <c:valAx>
        <c:axId val="328133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3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a:t>
            </a:r>
            <a:r>
              <a:rPr lang="en-US" baseline="0" dirty="0"/>
              <a:t> membership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Sheet1!$B$2:$B$3</c:f>
              <c:numCache>
                <c:formatCode>0.0%</c:formatCode>
                <c:ptCount val="2"/>
                <c:pt idx="0">
                  <c:v>0.58945369913552204</c:v>
                </c:pt>
                <c:pt idx="1">
                  <c:v>0.41573002131096165</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Sheet1!$C$2:$C$3</c:f>
              <c:numCache>
                <c:formatCode>0%</c:formatCode>
                <c:ptCount val="2"/>
                <c:pt idx="0">
                  <c:v>0.30099999999999999</c:v>
                </c:pt>
                <c:pt idx="1">
                  <c:v>0.34300000000000003</c:v>
                </c:pt>
              </c:numCache>
            </c:numRef>
          </c:val>
          <c:extLst>
            <c:ext xmlns:c16="http://schemas.microsoft.com/office/drawing/2014/chart" uri="{C3380CC4-5D6E-409C-BE32-E72D297353CC}">
              <c16:uniqueId val="{00000000-6D7A-4DD5-9727-68A30905C1B6}"/>
            </c:ext>
          </c:extLst>
        </c:ser>
        <c:ser>
          <c:idx val="2"/>
          <c:order val="2"/>
          <c:tx>
            <c:strRef>
              <c:f>Sheet1!$D$1</c:f>
              <c:strCache>
                <c:ptCount val="1"/>
                <c:pt idx="0">
                  <c:v>I cannot evaluate+No response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party</c:v>
                </c:pt>
                <c:pt idx="1">
                  <c:v>Not a member of a party</c:v>
                </c:pt>
              </c:strCache>
            </c:strRef>
          </c:cat>
          <c:val>
            <c:numRef>
              <c:f>Sheet1!$D$2:$D$3</c:f>
              <c:numCache>
                <c:formatCode>0.0%</c:formatCode>
                <c:ptCount val="2"/>
                <c:pt idx="0">
                  <c:v>0.11</c:v>
                </c:pt>
                <c:pt idx="1">
                  <c:v>0.24099999999999999</c:v>
                </c:pt>
              </c:numCache>
            </c:numRef>
          </c:val>
          <c:extLst>
            <c:ext xmlns:c16="http://schemas.microsoft.com/office/drawing/2014/chart" uri="{C3380CC4-5D6E-409C-BE32-E72D297353CC}">
              <c16:uniqueId val="{00000001-6D7A-4DD5-9727-68A30905C1B6}"/>
            </c:ext>
          </c:extLst>
        </c:ser>
        <c:dLbls>
          <c:showLegendKey val="0"/>
          <c:showVal val="0"/>
          <c:showCatName val="0"/>
          <c:showSerName val="0"/>
          <c:showPercent val="0"/>
          <c:showBubbleSize val="0"/>
        </c:dLbls>
        <c:gapWidth val="219"/>
        <c:overlap val="100"/>
        <c:axId val="338535472"/>
        <c:axId val="338537432"/>
      </c:barChart>
      <c:catAx>
        <c:axId val="33853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8537432"/>
        <c:crosses val="autoZero"/>
        <c:auto val="1"/>
        <c:lblAlgn val="ctr"/>
        <c:lblOffset val="100"/>
        <c:noMultiLvlLbl val="0"/>
      </c:catAx>
      <c:valAx>
        <c:axId val="338537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53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Party</a:t>
            </a:r>
            <a:r>
              <a:rPr lang="en-US" baseline="0" dirty="0"/>
              <a:t> membership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Vlast</c:v>
                </c:pt>
                <c:pt idx="1">
                  <c:v>Opozicija</c:v>
                </c:pt>
                <c:pt idx="2">
                  <c:v>Ostali</c:v>
                </c:pt>
                <c:pt idx="3">
                  <c:v>Nijesu se izjasnili</c:v>
                </c:pt>
              </c:strCache>
            </c:strRef>
          </c:cat>
          <c:val>
            <c:numRef>
              <c:f>Sheet1!$B$2:$B$5</c:f>
              <c:numCache>
                <c:formatCode>###0.0%</c:formatCode>
                <c:ptCount val="4"/>
                <c:pt idx="0">
                  <c:v>0.78018316151766998</c:v>
                </c:pt>
                <c:pt idx="1">
                  <c:v>0.1671041379043216</c:v>
                </c:pt>
                <c:pt idx="2">
                  <c:v>0.1534721619876751</c:v>
                </c:pt>
                <c:pt idx="3">
                  <c:v>0.61199999999999999</c:v>
                </c:pt>
              </c:numCache>
            </c:numRef>
          </c:val>
          <c:extLst>
            <c:ext xmlns:c16="http://schemas.microsoft.com/office/drawing/2014/chart" uri="{C3380CC4-5D6E-409C-BE32-E72D297353CC}">
              <c16:uniqueId val="{00000000-F143-41FA-85CF-BDD14C5D9621}"/>
            </c:ext>
          </c:extLst>
        </c:ser>
        <c:ser>
          <c:idx val="1"/>
          <c:order val="1"/>
          <c:tx>
            <c:strRef>
              <c:f>Sheet1!$C$1</c:f>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Vlast</c:v>
                </c:pt>
                <c:pt idx="1">
                  <c:v>Opozicija</c:v>
                </c:pt>
                <c:pt idx="2">
                  <c:v>Ostali</c:v>
                </c:pt>
                <c:pt idx="3">
                  <c:v>Nijesu se izjasnili</c:v>
                </c:pt>
              </c:strCache>
            </c:strRef>
          </c:cat>
          <c:val>
            <c:numRef>
              <c:f>Sheet1!$C$2:$C$5</c:f>
              <c:numCache>
                <c:formatCode>###0.0%</c:formatCode>
                <c:ptCount val="4"/>
                <c:pt idx="0">
                  <c:v>0.11342833430061659</c:v>
                </c:pt>
                <c:pt idx="1">
                  <c:v>0.726215741895476</c:v>
                </c:pt>
                <c:pt idx="2">
                  <c:v>0.70147495193069676</c:v>
                </c:pt>
                <c:pt idx="3">
                  <c:v>0.27500000000000002</c:v>
                </c:pt>
              </c:numCache>
            </c:numRef>
          </c:val>
          <c:extLst>
            <c:ext xmlns:c16="http://schemas.microsoft.com/office/drawing/2014/chart" uri="{C3380CC4-5D6E-409C-BE32-E72D297353CC}">
              <c16:uniqueId val="{00000001-F143-41FA-85CF-BDD14C5D9621}"/>
            </c:ext>
          </c:extLst>
        </c:ser>
        <c:ser>
          <c:idx val="2"/>
          <c:order val="2"/>
          <c:tx>
            <c:strRef>
              <c:f>Sheet1!$D$1</c:f>
              <c:strCache>
                <c:ptCount val="1"/>
                <c:pt idx="0">
                  <c:v>I cannot evaluate + No response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Vlast</c:v>
                </c:pt>
                <c:pt idx="1">
                  <c:v>Opozicija</c:v>
                </c:pt>
                <c:pt idx="2">
                  <c:v>Ostali</c:v>
                </c:pt>
                <c:pt idx="3">
                  <c:v>Nijesu se izjasnili</c:v>
                </c:pt>
              </c:strCache>
            </c:strRef>
          </c:cat>
          <c:val>
            <c:numRef>
              <c:f>Sheet1!$D$2:$D$5</c:f>
              <c:numCache>
                <c:formatCode>0.0%</c:formatCode>
                <c:ptCount val="4"/>
                <c:pt idx="0" formatCode="###0.0%">
                  <c:v>0.106388504181713</c:v>
                </c:pt>
                <c:pt idx="1">
                  <c:v>0.107</c:v>
                </c:pt>
                <c:pt idx="2" formatCode="###0.0%">
                  <c:v>0.14505288608162817</c:v>
                </c:pt>
                <c:pt idx="3">
                  <c:v>0.113</c:v>
                </c:pt>
              </c:numCache>
            </c:numRef>
          </c:val>
          <c:extLst>
            <c:ext xmlns:c16="http://schemas.microsoft.com/office/drawing/2014/chart" uri="{C3380CC4-5D6E-409C-BE32-E72D297353CC}">
              <c16:uniqueId val="{00000002-F143-41FA-85CF-BDD14C5D9621}"/>
            </c:ext>
          </c:extLst>
        </c:ser>
        <c:dLbls>
          <c:showLegendKey val="0"/>
          <c:showVal val="0"/>
          <c:showCatName val="0"/>
          <c:showSerName val="0"/>
          <c:showPercent val="0"/>
          <c:showBubbleSize val="0"/>
        </c:dLbls>
        <c:gapWidth val="219"/>
        <c:overlap val="100"/>
        <c:axId val="338535472"/>
        <c:axId val="338537432"/>
      </c:barChart>
      <c:catAx>
        <c:axId val="33853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8537432"/>
        <c:crosses val="autoZero"/>
        <c:auto val="1"/>
        <c:lblAlgn val="ctr"/>
        <c:lblOffset val="100"/>
        <c:noMultiLvlLbl val="0"/>
      </c:catAx>
      <c:valAx>
        <c:axId val="338537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53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 cannot estimate</c:v>
                </c:pt>
                <c:pt idx="3">
                  <c:v>Doesn't know or no response</c:v>
                </c:pt>
              </c:strCache>
            </c:strRef>
          </c:cat>
          <c:val>
            <c:numRef>
              <c:f>Sheet1!$B$2:$B$5</c:f>
              <c:numCache>
                <c:formatCode>0.0%</c:formatCode>
                <c:ptCount val="4"/>
                <c:pt idx="0">
                  <c:v>0.184</c:v>
                </c:pt>
                <c:pt idx="1">
                  <c:v>0.58499999999999996</c:v>
                </c:pt>
                <c:pt idx="2">
                  <c:v>0.187</c:v>
                </c:pt>
                <c:pt idx="3">
                  <c:v>4.3999999999999997E-2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8133240"/>
        <c:axId val="328131280"/>
      </c:barChart>
      <c:catAx>
        <c:axId val="32813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131280"/>
        <c:crosses val="autoZero"/>
        <c:auto val="1"/>
        <c:lblAlgn val="ctr"/>
        <c:lblOffset val="100"/>
        <c:noMultiLvlLbl val="0"/>
      </c:catAx>
      <c:valAx>
        <c:axId val="328131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3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South</c:v>
                </c:pt>
                <c:pt idx="1">
                  <c:v>Centre</c:v>
                </c:pt>
                <c:pt idx="2">
                  <c:v>North</c:v>
                </c:pt>
              </c:strCache>
            </c:strRef>
          </c:cat>
          <c:val>
            <c:numRef>
              <c:f>Sheet1!$B$2:$B$4</c:f>
              <c:numCache>
                <c:formatCode>0.0%</c:formatCode>
                <c:ptCount val="3"/>
                <c:pt idx="0">
                  <c:v>0.24099999999999999</c:v>
                </c:pt>
                <c:pt idx="1">
                  <c:v>0.17599999999999999</c:v>
                </c:pt>
                <c:pt idx="2">
                  <c:v>0.154</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South</c:v>
                </c:pt>
                <c:pt idx="1">
                  <c:v>Centre</c:v>
                </c:pt>
                <c:pt idx="2">
                  <c:v>North</c:v>
                </c:pt>
              </c:strCache>
            </c:strRef>
          </c:cat>
          <c:val>
            <c:numRef>
              <c:f>Sheet1!$C$2:$C$4</c:f>
              <c:numCache>
                <c:formatCode>0.0%</c:formatCode>
                <c:ptCount val="3"/>
                <c:pt idx="0">
                  <c:v>0.52200000000000002</c:v>
                </c:pt>
                <c:pt idx="1">
                  <c:v>0.59</c:v>
                </c:pt>
                <c:pt idx="2">
                  <c:v>0.625</c:v>
                </c:pt>
              </c:numCache>
            </c:numRef>
          </c:val>
          <c:extLst>
            <c:ext xmlns:c16="http://schemas.microsoft.com/office/drawing/2014/chart" uri="{C3380CC4-5D6E-409C-BE32-E72D297353CC}">
              <c16:uniqueId val="{00000000-F1A3-4769-878E-72342BDA6A9B}"/>
            </c:ext>
          </c:extLst>
        </c:ser>
        <c:dLbls>
          <c:showLegendKey val="0"/>
          <c:showVal val="0"/>
          <c:showCatName val="0"/>
          <c:showSerName val="0"/>
          <c:showPercent val="0"/>
          <c:showBubbleSize val="0"/>
        </c:dLbls>
        <c:gapWidth val="219"/>
        <c:overlap val="-27"/>
        <c:axId val="328135592"/>
        <c:axId val="328130888"/>
      </c:barChart>
      <c:catAx>
        <c:axId val="32813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130888"/>
        <c:crosses val="autoZero"/>
        <c:auto val="1"/>
        <c:lblAlgn val="ctr"/>
        <c:lblOffset val="100"/>
        <c:noMultiLvlLbl val="0"/>
      </c:catAx>
      <c:valAx>
        <c:axId val="328130888"/>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3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Na</a:t>
            </a:r>
            <a:r>
              <a:rPr lang="en-US" dirty="0" err="1"/>
              <a:t>tionality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Somewhat + Very 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Albanian</c:v>
                </c:pt>
                <c:pt idx="1">
                  <c:v>Montenegrin</c:v>
                </c:pt>
                <c:pt idx="2">
                  <c:v>Muslim</c:v>
                </c:pt>
                <c:pt idx="3">
                  <c:v>Bosnian</c:v>
                </c:pt>
                <c:pt idx="4">
                  <c:v>Croat</c:v>
                </c:pt>
                <c:pt idx="5">
                  <c:v>Serb</c:v>
                </c:pt>
                <c:pt idx="6">
                  <c:v>Other</c:v>
                </c:pt>
              </c:strCache>
            </c:strRef>
          </c:cat>
          <c:val>
            <c:numRef>
              <c:f>Sheet1!$B$2:$B$8</c:f>
              <c:numCache>
                <c:formatCode>###0.0%</c:formatCode>
                <c:ptCount val="7"/>
                <c:pt idx="0">
                  <c:v>0.57210926204387902</c:v>
                </c:pt>
                <c:pt idx="1">
                  <c:v>0.64267574860352827</c:v>
                </c:pt>
                <c:pt idx="2">
                  <c:v>0.57650775295748991</c:v>
                </c:pt>
                <c:pt idx="3">
                  <c:v>0.35546705910265691</c:v>
                </c:pt>
                <c:pt idx="4">
                  <c:v>0.57056651045118223</c:v>
                </c:pt>
                <c:pt idx="5">
                  <c:v>0.27157674506681023</c:v>
                </c:pt>
                <c:pt idx="6" formatCode="0.00%">
                  <c:v>0.22800000000000001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6464"/>
        <c:axId val="310414112"/>
      </c:barChart>
      <c:catAx>
        <c:axId val="31041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4112"/>
        <c:crosses val="autoZero"/>
        <c:auto val="1"/>
        <c:lblAlgn val="ctr"/>
        <c:lblOffset val="100"/>
        <c:noMultiLvlLbl val="0"/>
      </c:catAx>
      <c:valAx>
        <c:axId val="310414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64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political party</c:v>
                </c:pt>
                <c:pt idx="1">
                  <c:v>Not a member of a political party</c:v>
                </c:pt>
              </c:strCache>
            </c:strRef>
          </c:cat>
          <c:val>
            <c:numRef>
              <c:f>Sheet1!$B$2:$B$3</c:f>
              <c:numCache>
                <c:formatCode>0.0%</c:formatCode>
                <c:ptCount val="2"/>
                <c:pt idx="0">
                  <c:v>0.18</c:v>
                </c:pt>
                <c:pt idx="1">
                  <c:v>0.189</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Member of a political party</c:v>
                </c:pt>
                <c:pt idx="1">
                  <c:v>Not a member of a political party</c:v>
                </c:pt>
              </c:strCache>
            </c:strRef>
          </c:cat>
          <c:val>
            <c:numRef>
              <c:f>Sheet1!$C$2:$C$3</c:f>
              <c:numCache>
                <c:formatCode>0.0%</c:formatCode>
                <c:ptCount val="2"/>
                <c:pt idx="0">
                  <c:v>0.69099999999999995</c:v>
                </c:pt>
                <c:pt idx="1">
                  <c:v>0.56000000000000005</c:v>
                </c:pt>
              </c:numCache>
            </c:numRef>
          </c:val>
          <c:extLst>
            <c:ext xmlns:c16="http://schemas.microsoft.com/office/drawing/2014/chart" uri="{C3380CC4-5D6E-409C-BE32-E72D297353CC}">
              <c16:uniqueId val="{00000000-DE1B-472C-8FFD-994C559189B0}"/>
            </c:ext>
          </c:extLst>
        </c:ser>
        <c:dLbls>
          <c:showLegendKey val="0"/>
          <c:showVal val="0"/>
          <c:showCatName val="0"/>
          <c:showSerName val="0"/>
          <c:showPercent val="0"/>
          <c:showBubbleSize val="0"/>
        </c:dLbls>
        <c:gapWidth val="219"/>
        <c:overlap val="-27"/>
        <c:axId val="328136376"/>
        <c:axId val="328131672"/>
      </c:barChart>
      <c:catAx>
        <c:axId val="32813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131672"/>
        <c:crosses val="autoZero"/>
        <c:auto val="1"/>
        <c:lblAlgn val="ctr"/>
        <c:lblOffset val="100"/>
        <c:noMultiLvlLbl val="0"/>
      </c:catAx>
      <c:valAx>
        <c:axId val="328131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36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Na</a:t>
            </a:r>
            <a:r>
              <a:rPr lang="en-US" dirty="0" err="1"/>
              <a:t>tionality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Albanian</c:v>
                </c:pt>
                <c:pt idx="1">
                  <c:v>Montenegrin</c:v>
                </c:pt>
                <c:pt idx="2">
                  <c:v>Muslim</c:v>
                </c:pt>
                <c:pt idx="3">
                  <c:v>Bosnian</c:v>
                </c:pt>
                <c:pt idx="4">
                  <c:v>Croat</c:v>
                </c:pt>
                <c:pt idx="5">
                  <c:v>Serb</c:v>
                </c:pt>
                <c:pt idx="6">
                  <c:v>Other</c:v>
                </c:pt>
              </c:strCache>
            </c:strRef>
          </c:cat>
          <c:val>
            <c:numRef>
              <c:f>Sheet1!$B$2:$B$8</c:f>
              <c:numCache>
                <c:formatCode>###0.0%</c:formatCode>
                <c:ptCount val="7"/>
                <c:pt idx="0">
                  <c:v>0.165145878651517</c:v>
                </c:pt>
                <c:pt idx="1">
                  <c:v>0.14149625327771376</c:v>
                </c:pt>
                <c:pt idx="2">
                  <c:v>0.14727912776332469</c:v>
                </c:pt>
                <c:pt idx="3">
                  <c:v>0.17496225068672813</c:v>
                </c:pt>
                <c:pt idx="4">
                  <c:v>0.30347525277641241</c:v>
                </c:pt>
                <c:pt idx="5">
                  <c:v>0.31542141220057013</c:v>
                </c:pt>
                <c:pt idx="6">
                  <c:v>0.50809645617752419</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Albanian</c:v>
                </c:pt>
                <c:pt idx="1">
                  <c:v>Montenegrin</c:v>
                </c:pt>
                <c:pt idx="2">
                  <c:v>Muslim</c:v>
                </c:pt>
                <c:pt idx="3">
                  <c:v>Bosnian</c:v>
                </c:pt>
                <c:pt idx="4">
                  <c:v>Croat</c:v>
                </c:pt>
                <c:pt idx="5">
                  <c:v>Serb</c:v>
                </c:pt>
                <c:pt idx="6">
                  <c:v>Other</c:v>
                </c:pt>
              </c:strCache>
            </c:strRef>
          </c:cat>
          <c:val>
            <c:numRef>
              <c:f>Sheet1!$C$2:$C$8</c:f>
              <c:numCache>
                <c:formatCode>###0.0%</c:formatCode>
                <c:ptCount val="7"/>
                <c:pt idx="0">
                  <c:v>0.50246447203651301</c:v>
                </c:pt>
                <c:pt idx="1">
                  <c:v>0.70158887837638684</c:v>
                </c:pt>
                <c:pt idx="2">
                  <c:v>0.69761741570403557</c:v>
                </c:pt>
                <c:pt idx="3">
                  <c:v>0.7221068199522821</c:v>
                </c:pt>
                <c:pt idx="4">
                  <c:v>0.69652474722358759</c:v>
                </c:pt>
                <c:pt idx="5">
                  <c:v>0.39563296718921181</c:v>
                </c:pt>
                <c:pt idx="6">
                  <c:v>0.36052983459441768</c:v>
                </c:pt>
              </c:numCache>
            </c:numRef>
          </c:val>
          <c:extLst>
            <c:ext xmlns:c16="http://schemas.microsoft.com/office/drawing/2014/chart" uri="{C3380CC4-5D6E-409C-BE32-E72D297353CC}">
              <c16:uniqueId val="{00000000-886E-455D-B500-247B1C23E0F3}"/>
            </c:ext>
          </c:extLst>
        </c:ser>
        <c:ser>
          <c:idx val="2"/>
          <c:order val="2"/>
          <c:tx>
            <c:strRef>
              <c:f>Sheet1!$D$1</c:f>
              <c:strCache>
                <c:ptCount val="1"/>
                <c:pt idx="0">
                  <c:v>I cannot estimate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Albanian</c:v>
                </c:pt>
                <c:pt idx="1">
                  <c:v>Montenegrin</c:v>
                </c:pt>
                <c:pt idx="2">
                  <c:v>Muslim</c:v>
                </c:pt>
                <c:pt idx="3">
                  <c:v>Bosnian</c:v>
                </c:pt>
                <c:pt idx="4">
                  <c:v>Croat</c:v>
                </c:pt>
                <c:pt idx="5">
                  <c:v>Serb</c:v>
                </c:pt>
                <c:pt idx="6">
                  <c:v>Other</c:v>
                </c:pt>
              </c:strCache>
            </c:strRef>
          </c:cat>
          <c:val>
            <c:numRef>
              <c:f>Sheet1!$D$2:$D$8</c:f>
              <c:numCache>
                <c:formatCode>###0.0%</c:formatCode>
                <c:ptCount val="7"/>
                <c:pt idx="0">
                  <c:v>0.24552134518555846</c:v>
                </c:pt>
                <c:pt idx="1">
                  <c:v>0.12715872340026313</c:v>
                </c:pt>
                <c:pt idx="2">
                  <c:v>0.10579530206380722</c:v>
                </c:pt>
                <c:pt idx="3">
                  <c:v>6.5033535863648115E-2</c:v>
                </c:pt>
                <c:pt idx="4">
                  <c:v>0</c:v>
                </c:pt>
                <c:pt idx="5">
                  <c:v>0.24468573994421416</c:v>
                </c:pt>
                <c:pt idx="6">
                  <c:v>0.13137370922805811</c:v>
                </c:pt>
              </c:numCache>
            </c:numRef>
          </c:val>
          <c:extLst>
            <c:ext xmlns:c16="http://schemas.microsoft.com/office/drawing/2014/chart" uri="{C3380CC4-5D6E-409C-BE32-E72D297353CC}">
              <c16:uniqueId val="{00000001-886E-455D-B500-247B1C23E0F3}"/>
            </c:ext>
          </c:extLst>
        </c:ser>
        <c:dLbls>
          <c:showLegendKey val="0"/>
          <c:showVal val="0"/>
          <c:showCatName val="0"/>
          <c:showSerName val="0"/>
          <c:showPercent val="0"/>
          <c:showBubbleSize val="0"/>
        </c:dLbls>
        <c:gapWidth val="219"/>
        <c:overlap val="-27"/>
        <c:axId val="328128928"/>
        <c:axId val="328132456"/>
      </c:barChart>
      <c:catAx>
        <c:axId val="3281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132456"/>
        <c:crosses val="autoZero"/>
        <c:auto val="1"/>
        <c:lblAlgn val="ctr"/>
        <c:lblOffset val="100"/>
        <c:noMultiLvlLbl val="0"/>
      </c:catAx>
      <c:valAx>
        <c:axId val="328132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Sheet1!$B$2:$B$4</c:f>
              <c:numCache>
                <c:formatCode>###0.0%</c:formatCode>
                <c:ptCount val="3"/>
                <c:pt idx="0">
                  <c:v>9.1097558334200759E-2</c:v>
                </c:pt>
                <c:pt idx="1">
                  <c:v>0.38440566653186081</c:v>
                </c:pt>
                <c:pt idx="2">
                  <c:v>0.30989669561523553</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Sheet1!$C$2:$C$4</c:f>
              <c:numCache>
                <c:formatCode>###0.0%</c:formatCode>
                <c:ptCount val="3"/>
                <c:pt idx="0">
                  <c:v>0.81085328651945821</c:v>
                </c:pt>
                <c:pt idx="1">
                  <c:v>0.37593946157208158</c:v>
                </c:pt>
                <c:pt idx="2">
                  <c:v>0.47899306121071317</c:v>
                </c:pt>
              </c:numCache>
            </c:numRef>
          </c:val>
          <c:extLst>
            <c:ext xmlns:c16="http://schemas.microsoft.com/office/drawing/2014/chart" uri="{C3380CC4-5D6E-409C-BE32-E72D297353CC}">
              <c16:uniqueId val="{00000000-F1A3-4769-878E-72342BDA6A9B}"/>
            </c:ext>
          </c:extLst>
        </c:ser>
        <c:ser>
          <c:idx val="2"/>
          <c:order val="2"/>
          <c:tx>
            <c:strRef>
              <c:f>Sheet1!$D$1</c:f>
              <c:strCache>
                <c:ptCount val="1"/>
                <c:pt idx="0">
                  <c:v>I cannot evaluate/No response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Sheet1!$D$2:$D$4</c:f>
              <c:numCache>
                <c:formatCode>###0.0%</c:formatCode>
                <c:ptCount val="3"/>
                <c:pt idx="0">
                  <c:v>9.8049155146340508E-2</c:v>
                </c:pt>
                <c:pt idx="1">
                  <c:v>0.23965487189605775</c:v>
                </c:pt>
                <c:pt idx="2">
                  <c:v>0.21111024317405136</c:v>
                </c:pt>
              </c:numCache>
            </c:numRef>
          </c:val>
          <c:extLst>
            <c:ext xmlns:c16="http://schemas.microsoft.com/office/drawing/2014/chart" uri="{C3380CC4-5D6E-409C-BE32-E72D297353CC}">
              <c16:uniqueId val="{00000000-CFCC-4D88-A0C8-2DD9F228759A}"/>
            </c:ext>
          </c:extLst>
        </c:ser>
        <c:dLbls>
          <c:showLegendKey val="0"/>
          <c:showVal val="0"/>
          <c:showCatName val="0"/>
          <c:showSerName val="0"/>
          <c:showPercent val="0"/>
          <c:showBubbleSize val="0"/>
        </c:dLbls>
        <c:gapWidth val="219"/>
        <c:overlap val="100"/>
        <c:axId val="339409800"/>
        <c:axId val="339413328"/>
      </c:barChart>
      <c:catAx>
        <c:axId val="33940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9413328"/>
        <c:crosses val="autoZero"/>
        <c:auto val="1"/>
        <c:lblAlgn val="ctr"/>
        <c:lblOffset val="100"/>
        <c:noMultiLvlLbl val="0"/>
      </c:catAx>
      <c:valAx>
        <c:axId val="339413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4098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Democrats</c:v>
                </c:pt>
                <c:pt idx="1">
                  <c:v>DF</c:v>
                </c:pt>
                <c:pt idx="2">
                  <c:v>DPS</c:v>
                </c:pt>
                <c:pt idx="3">
                  <c:v>SD</c:v>
                </c:pt>
                <c:pt idx="4">
                  <c:v>SDP</c:v>
                </c:pt>
                <c:pt idx="5">
                  <c:v>SNP</c:v>
                </c:pt>
              </c:strCache>
            </c:strRef>
          </c:cat>
          <c:val>
            <c:numRef>
              <c:f>Sheet1!$B$2:$B$7</c:f>
              <c:numCache>
                <c:formatCode>###0.0%</c:formatCode>
                <c:ptCount val="6"/>
                <c:pt idx="0">
                  <c:v>0.48206243703684848</c:v>
                </c:pt>
                <c:pt idx="1">
                  <c:v>0.64233268622098705</c:v>
                </c:pt>
                <c:pt idx="2" formatCode="0.0%">
                  <c:v>0.10005540598138929</c:v>
                </c:pt>
                <c:pt idx="3" formatCode="0.0%">
                  <c:v>0</c:v>
                </c:pt>
                <c:pt idx="4" formatCode="0.0%">
                  <c:v>0.21113590235213134</c:v>
                </c:pt>
                <c:pt idx="5" formatCode="0.0%">
                  <c:v>0.203305284658336</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Democrats</c:v>
                </c:pt>
                <c:pt idx="1">
                  <c:v>DF</c:v>
                </c:pt>
                <c:pt idx="2">
                  <c:v>DPS</c:v>
                </c:pt>
                <c:pt idx="3">
                  <c:v>SD</c:v>
                </c:pt>
                <c:pt idx="4">
                  <c:v>SDP</c:v>
                </c:pt>
                <c:pt idx="5">
                  <c:v>SNP</c:v>
                </c:pt>
              </c:strCache>
            </c:strRef>
          </c:cat>
          <c:val>
            <c:numRef>
              <c:f>Sheet1!$C$2:$C$7</c:f>
              <c:numCache>
                <c:formatCode>###0.0%</c:formatCode>
                <c:ptCount val="6"/>
                <c:pt idx="0">
                  <c:v>0.33447994774196438</c:v>
                </c:pt>
                <c:pt idx="1">
                  <c:v>0.28319336600229</c:v>
                </c:pt>
                <c:pt idx="2">
                  <c:v>0.83457495312982344</c:v>
                </c:pt>
                <c:pt idx="3">
                  <c:v>0.35860657800940693</c:v>
                </c:pt>
                <c:pt idx="4">
                  <c:v>0.51133095992795607</c:v>
                </c:pt>
                <c:pt idx="5">
                  <c:v>0.30363140262439969</c:v>
                </c:pt>
              </c:numCache>
            </c:numRef>
          </c:val>
          <c:extLst>
            <c:ext xmlns:c16="http://schemas.microsoft.com/office/drawing/2014/chart" uri="{C3380CC4-5D6E-409C-BE32-E72D297353CC}">
              <c16:uniqueId val="{00000000-171D-4811-A4FA-3A0F1963FA4F}"/>
            </c:ext>
          </c:extLst>
        </c:ser>
        <c:ser>
          <c:idx val="2"/>
          <c:order val="2"/>
          <c:tx>
            <c:strRef>
              <c:f>Sheet1!$D$1</c:f>
              <c:strCache>
                <c:ptCount val="1"/>
                <c:pt idx="0">
                  <c:v>I cannot evaluate/No response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Democrats</c:v>
                </c:pt>
                <c:pt idx="1">
                  <c:v>DF</c:v>
                </c:pt>
                <c:pt idx="2">
                  <c:v>DPS</c:v>
                </c:pt>
                <c:pt idx="3">
                  <c:v>SD</c:v>
                </c:pt>
                <c:pt idx="4">
                  <c:v>SDP</c:v>
                </c:pt>
                <c:pt idx="5">
                  <c:v>SNP</c:v>
                </c:pt>
              </c:strCache>
            </c:strRef>
          </c:cat>
          <c:val>
            <c:numRef>
              <c:f>Sheet1!$D$2:$D$7</c:f>
              <c:numCache>
                <c:formatCode>###0.0%</c:formatCode>
                <c:ptCount val="6"/>
                <c:pt idx="0" formatCode="0.0%">
                  <c:v>0.18345761522118703</c:v>
                </c:pt>
                <c:pt idx="1">
                  <c:v>7.4473947776723268E-2</c:v>
                </c:pt>
                <c:pt idx="2" formatCode="0.00%">
                  <c:v>6.6000000000000003E-2</c:v>
                </c:pt>
                <c:pt idx="3" formatCode="0.00%">
                  <c:v>0.64100000000000001</c:v>
                </c:pt>
                <c:pt idx="4">
                  <c:v>0.27753313771991223</c:v>
                </c:pt>
                <c:pt idx="5" formatCode="0.00%">
                  <c:v>0.49299999999999999</c:v>
                </c:pt>
              </c:numCache>
            </c:numRef>
          </c:val>
          <c:extLst>
            <c:ext xmlns:c16="http://schemas.microsoft.com/office/drawing/2014/chart" uri="{C3380CC4-5D6E-409C-BE32-E72D297353CC}">
              <c16:uniqueId val="{00000001-171D-4811-A4FA-3A0F1963FA4F}"/>
            </c:ext>
          </c:extLst>
        </c:ser>
        <c:dLbls>
          <c:showLegendKey val="0"/>
          <c:showVal val="0"/>
          <c:showCatName val="0"/>
          <c:showSerName val="0"/>
          <c:showPercent val="0"/>
          <c:showBubbleSize val="0"/>
        </c:dLbls>
        <c:gapWidth val="219"/>
        <c:overlap val="100"/>
        <c:axId val="339410192"/>
        <c:axId val="339672576"/>
      </c:barChart>
      <c:catAx>
        <c:axId val="33941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672576"/>
        <c:crosses val="autoZero"/>
        <c:auto val="1"/>
        <c:lblAlgn val="ctr"/>
        <c:lblOffset val="100"/>
        <c:noMultiLvlLbl val="0"/>
      </c:catAx>
      <c:valAx>
        <c:axId val="33967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41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Sheet1!$B$2:$B$4</c:f>
              <c:numCache>
                <c:formatCode>###0.0%</c:formatCode>
                <c:ptCount val="3"/>
                <c:pt idx="0">
                  <c:v>9.1097558334200759E-2</c:v>
                </c:pt>
                <c:pt idx="1">
                  <c:v>0.38440566653186081</c:v>
                </c:pt>
                <c:pt idx="2">
                  <c:v>0.30989669561523553</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Sheet1!$C$2:$C$4</c:f>
              <c:numCache>
                <c:formatCode>###0.0%</c:formatCode>
                <c:ptCount val="3"/>
                <c:pt idx="0">
                  <c:v>0.81085328651945821</c:v>
                </c:pt>
                <c:pt idx="1">
                  <c:v>0.37593946157208158</c:v>
                </c:pt>
                <c:pt idx="2">
                  <c:v>0.47899306121071317</c:v>
                </c:pt>
              </c:numCache>
            </c:numRef>
          </c:val>
          <c:extLst>
            <c:ext xmlns:c16="http://schemas.microsoft.com/office/drawing/2014/chart" uri="{C3380CC4-5D6E-409C-BE32-E72D297353CC}">
              <c16:uniqueId val="{00000000-F1A3-4769-878E-72342BDA6A9B}"/>
            </c:ext>
          </c:extLst>
        </c:ser>
        <c:ser>
          <c:idx val="2"/>
          <c:order val="2"/>
          <c:tx>
            <c:strRef>
              <c:f>Sheet1!$D$1</c:f>
              <c:strCache>
                <c:ptCount val="1"/>
                <c:pt idx="0">
                  <c:v>I cannot evaluate/No response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Sheet1!$D$2:$D$4</c:f>
              <c:numCache>
                <c:formatCode>###0.0%</c:formatCode>
                <c:ptCount val="3"/>
                <c:pt idx="0">
                  <c:v>9.8049155146340508E-2</c:v>
                </c:pt>
                <c:pt idx="1">
                  <c:v>0.23965487189605775</c:v>
                </c:pt>
                <c:pt idx="2">
                  <c:v>0.21111024317405136</c:v>
                </c:pt>
              </c:numCache>
            </c:numRef>
          </c:val>
          <c:extLst>
            <c:ext xmlns:c16="http://schemas.microsoft.com/office/drawing/2014/chart" uri="{C3380CC4-5D6E-409C-BE32-E72D297353CC}">
              <c16:uniqueId val="{00000000-CFCC-4D88-A0C8-2DD9F228759A}"/>
            </c:ext>
          </c:extLst>
        </c:ser>
        <c:dLbls>
          <c:showLegendKey val="0"/>
          <c:showVal val="0"/>
          <c:showCatName val="0"/>
          <c:showSerName val="0"/>
          <c:showPercent val="0"/>
          <c:showBubbleSize val="0"/>
        </c:dLbls>
        <c:gapWidth val="219"/>
        <c:overlap val="100"/>
        <c:axId val="339669440"/>
        <c:axId val="339676104"/>
      </c:barChart>
      <c:catAx>
        <c:axId val="33966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676104"/>
        <c:crosses val="autoZero"/>
        <c:auto val="1"/>
        <c:lblAlgn val="ctr"/>
        <c:lblOffset val="100"/>
        <c:noMultiLvlLbl val="0"/>
      </c:catAx>
      <c:valAx>
        <c:axId val="3396761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66944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Nationality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Yes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Montenegrin</c:v>
                </c:pt>
                <c:pt idx="1">
                  <c:v>Muslim</c:v>
                </c:pt>
                <c:pt idx="2">
                  <c:v>Albanian</c:v>
                </c:pt>
                <c:pt idx="3">
                  <c:v>Bosnian</c:v>
                </c:pt>
                <c:pt idx="4">
                  <c:v>Croat</c:v>
                </c:pt>
                <c:pt idx="5">
                  <c:v>Serb</c:v>
                </c:pt>
                <c:pt idx="6">
                  <c:v>Other</c:v>
                </c:pt>
              </c:strCache>
            </c:strRef>
          </c:cat>
          <c:val>
            <c:numRef>
              <c:f>Sheet1!$B$2:$B$8</c:f>
              <c:numCache>
                <c:formatCode>###0.0%</c:formatCode>
                <c:ptCount val="7"/>
                <c:pt idx="0">
                  <c:v>0.1414962532777137</c:v>
                </c:pt>
                <c:pt idx="1">
                  <c:v>0.14727912776332472</c:v>
                </c:pt>
                <c:pt idx="2">
                  <c:v>0.16514587865151703</c:v>
                </c:pt>
                <c:pt idx="3">
                  <c:v>0.17496225068672813</c:v>
                </c:pt>
                <c:pt idx="4">
                  <c:v>0.30347525277641241</c:v>
                </c:pt>
                <c:pt idx="5">
                  <c:v>0.31542141220057002</c:v>
                </c:pt>
                <c:pt idx="6">
                  <c:v>0.50809645617752419</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Montenegrin</c:v>
                </c:pt>
                <c:pt idx="1">
                  <c:v>Muslim</c:v>
                </c:pt>
                <c:pt idx="2">
                  <c:v>Albanian</c:v>
                </c:pt>
                <c:pt idx="3">
                  <c:v>Bosnian</c:v>
                </c:pt>
                <c:pt idx="4">
                  <c:v>Croat</c:v>
                </c:pt>
                <c:pt idx="5">
                  <c:v>Serb</c:v>
                </c:pt>
                <c:pt idx="6">
                  <c:v>Other</c:v>
                </c:pt>
              </c:strCache>
            </c:strRef>
          </c:cat>
          <c:val>
            <c:numRef>
              <c:f>Sheet1!$C$2:$C$8</c:f>
              <c:numCache>
                <c:formatCode>###0.0%</c:formatCode>
                <c:ptCount val="7"/>
                <c:pt idx="0">
                  <c:v>0.70158887837638639</c:v>
                </c:pt>
                <c:pt idx="1">
                  <c:v>0.69761741570403568</c:v>
                </c:pt>
                <c:pt idx="2">
                  <c:v>0.50246447203651312</c:v>
                </c:pt>
                <c:pt idx="3">
                  <c:v>0.72210681995228199</c:v>
                </c:pt>
                <c:pt idx="4">
                  <c:v>0.69652474722358759</c:v>
                </c:pt>
                <c:pt idx="5">
                  <c:v>0.39563296718921154</c:v>
                </c:pt>
                <c:pt idx="6">
                  <c:v>0.36052983459441768</c:v>
                </c:pt>
              </c:numCache>
            </c:numRef>
          </c:val>
          <c:extLst>
            <c:ext xmlns:c16="http://schemas.microsoft.com/office/drawing/2014/chart" uri="{C3380CC4-5D6E-409C-BE32-E72D297353CC}">
              <c16:uniqueId val="{00000000-886E-455D-B500-247B1C23E0F3}"/>
            </c:ext>
          </c:extLst>
        </c:ser>
        <c:ser>
          <c:idx val="2"/>
          <c:order val="2"/>
          <c:tx>
            <c:strRef>
              <c:f>Sheet1!$D$1</c:f>
              <c:strCache>
                <c:ptCount val="1"/>
                <c:pt idx="0">
                  <c:v>I cannot evaluate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Montenegrin</c:v>
                </c:pt>
                <c:pt idx="1">
                  <c:v>Muslim</c:v>
                </c:pt>
                <c:pt idx="2">
                  <c:v>Albanian</c:v>
                </c:pt>
                <c:pt idx="3">
                  <c:v>Bosnian</c:v>
                </c:pt>
                <c:pt idx="4">
                  <c:v>Croat</c:v>
                </c:pt>
                <c:pt idx="5">
                  <c:v>Serb</c:v>
                </c:pt>
                <c:pt idx="6">
                  <c:v>Other</c:v>
                </c:pt>
              </c:strCache>
            </c:strRef>
          </c:cat>
          <c:val>
            <c:numRef>
              <c:f>Sheet1!$D$2:$D$8</c:f>
              <c:numCache>
                <c:formatCode>###0.0%</c:formatCode>
                <c:ptCount val="7"/>
                <c:pt idx="0">
                  <c:v>0.15691486834589857</c:v>
                </c:pt>
                <c:pt idx="1">
                  <c:v>0.15510345653263996</c:v>
                </c:pt>
                <c:pt idx="2">
                  <c:v>0.33238964931197013</c:v>
                </c:pt>
                <c:pt idx="3">
                  <c:v>0.10293092936098983</c:v>
                </c:pt>
                <c:pt idx="4">
                  <c:v>0</c:v>
                </c:pt>
                <c:pt idx="5">
                  <c:v>0.28894562061021883</c:v>
                </c:pt>
                <c:pt idx="6">
                  <c:v>0.13137370922805811</c:v>
                </c:pt>
              </c:numCache>
            </c:numRef>
          </c:val>
          <c:extLst>
            <c:ext xmlns:c16="http://schemas.microsoft.com/office/drawing/2014/chart" uri="{C3380CC4-5D6E-409C-BE32-E72D297353CC}">
              <c16:uniqueId val="{00000001-886E-455D-B500-247B1C23E0F3}"/>
            </c:ext>
          </c:extLst>
        </c:ser>
        <c:dLbls>
          <c:showLegendKey val="0"/>
          <c:showVal val="0"/>
          <c:showCatName val="0"/>
          <c:showSerName val="0"/>
          <c:showPercent val="0"/>
          <c:showBubbleSize val="0"/>
        </c:dLbls>
        <c:gapWidth val="219"/>
        <c:overlap val="100"/>
        <c:axId val="339671400"/>
        <c:axId val="339673752"/>
      </c:barChart>
      <c:catAx>
        <c:axId val="33967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9673752"/>
        <c:crosses val="autoZero"/>
        <c:auto val="1"/>
        <c:lblAlgn val="ctr"/>
        <c:lblOffset val="100"/>
        <c:noMultiLvlLbl val="0"/>
      </c:catAx>
      <c:valAx>
        <c:axId val="339673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67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i="0" u="none" strike="noStrike" baseline="0" dirty="0">
                <a:effectLst/>
              </a:rPr>
              <a:t>Keep record of their members:</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 cannot estimate </c:v>
                </c:pt>
                <c:pt idx="3">
                  <c:v>Does not know or no response </c:v>
                </c:pt>
              </c:strCache>
            </c:strRef>
          </c:cat>
          <c:val>
            <c:numRef>
              <c:f>Sheet1!$B$2:$B$5</c:f>
              <c:numCache>
                <c:formatCode>0.0%</c:formatCode>
                <c:ptCount val="4"/>
                <c:pt idx="0">
                  <c:v>0.58599999999999997</c:v>
                </c:pt>
                <c:pt idx="1">
                  <c:v>0.17499999999999999</c:v>
                </c:pt>
                <c:pt idx="2">
                  <c:v>0.156</c:v>
                </c:pt>
                <c:pt idx="3">
                  <c:v>8.3000000000000004E-2</c:v>
                </c:pt>
              </c:numCache>
            </c:numRef>
          </c:val>
          <c:extLst>
            <c:ext xmlns:c16="http://schemas.microsoft.com/office/drawing/2014/chart" uri="{C3380CC4-5D6E-409C-BE32-E72D297353CC}">
              <c16:uniqueId val="{00000000-A821-4AEA-A943-4D5959382603}"/>
            </c:ext>
          </c:extLst>
        </c:ser>
        <c:dLbls>
          <c:showLegendKey val="0"/>
          <c:showVal val="0"/>
          <c:showCatName val="0"/>
          <c:showSerName val="0"/>
          <c:showPercent val="0"/>
          <c:showBubbleSize val="0"/>
        </c:dLbls>
        <c:gapWidth val="219"/>
        <c:overlap val="-27"/>
        <c:axId val="328646672"/>
        <c:axId val="328647456"/>
      </c:barChart>
      <c:catAx>
        <c:axId val="32864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647456"/>
        <c:crosses val="autoZero"/>
        <c:auto val="1"/>
        <c:lblAlgn val="ctr"/>
        <c:lblOffset val="100"/>
        <c:noMultiLvlLbl val="0"/>
      </c:catAx>
      <c:valAx>
        <c:axId val="328647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4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Introduce procedures of electing party leadership directly by party members: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 cannot estimate</c:v>
                </c:pt>
                <c:pt idx="3">
                  <c:v>Does not know or no response</c:v>
                </c:pt>
              </c:strCache>
            </c:strRef>
          </c:cat>
          <c:val>
            <c:numRef>
              <c:f>Sheet1!$B$2:$B$5</c:f>
              <c:numCache>
                <c:formatCode>0.0%</c:formatCode>
                <c:ptCount val="4"/>
                <c:pt idx="0">
                  <c:v>0.57299999999999995</c:v>
                </c:pt>
                <c:pt idx="1">
                  <c:v>0.13600000000000001</c:v>
                </c:pt>
                <c:pt idx="2">
                  <c:v>0.192</c:v>
                </c:pt>
                <c:pt idx="3">
                  <c:v>9.9000000000000005E-2</c:v>
                </c:pt>
              </c:numCache>
            </c:numRef>
          </c:val>
          <c:extLst>
            <c:ext xmlns:c16="http://schemas.microsoft.com/office/drawing/2014/chart" uri="{C3380CC4-5D6E-409C-BE32-E72D297353CC}">
              <c16:uniqueId val="{00000000-A821-4AEA-A943-4D5959382603}"/>
            </c:ext>
          </c:extLst>
        </c:ser>
        <c:dLbls>
          <c:showLegendKey val="0"/>
          <c:showVal val="0"/>
          <c:showCatName val="0"/>
          <c:showSerName val="0"/>
          <c:showPercent val="0"/>
          <c:showBubbleSize val="0"/>
        </c:dLbls>
        <c:gapWidth val="219"/>
        <c:overlap val="-27"/>
        <c:axId val="328646280"/>
        <c:axId val="328652160"/>
      </c:barChart>
      <c:catAx>
        <c:axId val="32864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652160"/>
        <c:crosses val="autoZero"/>
        <c:auto val="1"/>
        <c:lblAlgn val="ctr"/>
        <c:lblOffset val="100"/>
        <c:noMultiLvlLbl val="0"/>
      </c:catAx>
      <c:valAx>
        <c:axId val="328652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46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Introduce procedures of democratic nomination of candidates for MPs?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 cannot estimate</c:v>
                </c:pt>
                <c:pt idx="3">
                  <c:v>Does not know or no response</c:v>
                </c:pt>
              </c:strCache>
            </c:strRef>
          </c:cat>
          <c:val>
            <c:numRef>
              <c:f>Sheet1!$B$2:$B$5</c:f>
              <c:numCache>
                <c:formatCode>0.0%</c:formatCode>
                <c:ptCount val="4"/>
                <c:pt idx="0">
                  <c:v>0.61499999999999999</c:v>
                </c:pt>
                <c:pt idx="1">
                  <c:v>1.0999999999999999E-2</c:v>
                </c:pt>
                <c:pt idx="2">
                  <c:v>0.193</c:v>
                </c:pt>
                <c:pt idx="3">
                  <c:v>9.1999999999999998E-2</c:v>
                </c:pt>
              </c:numCache>
            </c:numRef>
          </c:val>
          <c:extLst>
            <c:ext xmlns:c16="http://schemas.microsoft.com/office/drawing/2014/chart" uri="{C3380CC4-5D6E-409C-BE32-E72D297353CC}">
              <c16:uniqueId val="{00000000-A821-4AEA-A943-4D5959382603}"/>
            </c:ext>
          </c:extLst>
        </c:ser>
        <c:dLbls>
          <c:showLegendKey val="0"/>
          <c:showVal val="0"/>
          <c:showCatName val="0"/>
          <c:showSerName val="0"/>
          <c:showPercent val="0"/>
          <c:showBubbleSize val="0"/>
        </c:dLbls>
        <c:gapWidth val="219"/>
        <c:overlap val="-27"/>
        <c:axId val="328648632"/>
        <c:axId val="328647848"/>
      </c:barChart>
      <c:catAx>
        <c:axId val="32864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647848"/>
        <c:crosses val="autoZero"/>
        <c:auto val="1"/>
        <c:lblAlgn val="ctr"/>
        <c:lblOffset val="100"/>
        <c:noMultiLvlLbl val="0"/>
      </c:catAx>
      <c:valAx>
        <c:axId val="3286478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48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Direct internal-party elections by all party members</c:v>
                </c:pt>
                <c:pt idx="1">
                  <c:v>On elections where all interested citizens could participate</c:v>
                </c:pt>
                <c:pt idx="2">
                  <c:v>On the party's Congress (the highest organ of the party)</c:v>
                </c:pt>
                <c:pt idx="3">
                  <c:v>No response</c:v>
                </c:pt>
              </c:strCache>
            </c:strRef>
          </c:cat>
          <c:val>
            <c:numRef>
              <c:f>Sheet1!$B$2:$B$5</c:f>
              <c:numCache>
                <c:formatCode>0.00%</c:formatCode>
                <c:ptCount val="4"/>
                <c:pt idx="0">
                  <c:v>0.24</c:v>
                </c:pt>
                <c:pt idx="1">
                  <c:v>0.32</c:v>
                </c:pt>
                <c:pt idx="2">
                  <c:v>0.28999999999999998</c:v>
                </c:pt>
                <c:pt idx="3">
                  <c:v>0.15</c:v>
                </c:pt>
              </c:numCache>
            </c:numRef>
          </c:val>
          <c:extLst>
            <c:ext xmlns:c16="http://schemas.microsoft.com/office/drawing/2014/chart" uri="{C3380CC4-5D6E-409C-BE32-E72D297353CC}">
              <c16:uniqueId val="{00000000-AF90-4914-9658-05AF48746A85}"/>
            </c:ext>
          </c:extLst>
        </c:ser>
        <c:ser>
          <c:idx val="1"/>
          <c:order val="1"/>
          <c:tx>
            <c:strRef>
              <c:f>Sheet1!$C$1</c:f>
              <c:strCache>
                <c:ptCount val="1"/>
                <c:pt idx="0">
                  <c:v>2018</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Direct internal-party elections by all party members</c:v>
                </c:pt>
                <c:pt idx="1">
                  <c:v>On elections where all interested citizens could participate</c:v>
                </c:pt>
                <c:pt idx="2">
                  <c:v>On the party's Congress (the highest organ of the party)</c:v>
                </c:pt>
                <c:pt idx="3">
                  <c:v>No response</c:v>
                </c:pt>
              </c:strCache>
            </c:strRef>
          </c:cat>
          <c:val>
            <c:numRef>
              <c:f>Sheet1!$C$2:$C$5</c:f>
              <c:numCache>
                <c:formatCode>0.00%</c:formatCode>
                <c:ptCount val="4"/>
                <c:pt idx="0">
                  <c:v>0.22800000000000001</c:v>
                </c:pt>
                <c:pt idx="1">
                  <c:v>0.45100000000000001</c:v>
                </c:pt>
                <c:pt idx="2">
                  <c:v>0.20499999999999999</c:v>
                </c:pt>
                <c:pt idx="3">
                  <c:v>0.11600000000000001</c:v>
                </c:pt>
              </c:numCache>
            </c:numRef>
          </c:val>
          <c:extLst>
            <c:ext xmlns:c16="http://schemas.microsoft.com/office/drawing/2014/chart" uri="{C3380CC4-5D6E-409C-BE32-E72D297353CC}">
              <c16:uniqueId val="{00000001-AF90-4914-9658-05AF48746A85}"/>
            </c:ext>
          </c:extLst>
        </c:ser>
        <c:dLbls>
          <c:showLegendKey val="0"/>
          <c:showVal val="0"/>
          <c:showCatName val="0"/>
          <c:showSerName val="0"/>
          <c:showPercent val="0"/>
          <c:showBubbleSize val="0"/>
        </c:dLbls>
        <c:gapWidth val="219"/>
        <c:overlap val="-27"/>
        <c:axId val="368472416"/>
        <c:axId val="368473200"/>
      </c:barChart>
      <c:catAx>
        <c:axId val="36847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473200"/>
        <c:crosses val="autoZero"/>
        <c:auto val="1"/>
        <c:lblAlgn val="ctr"/>
        <c:lblOffset val="100"/>
        <c:noMultiLvlLbl val="0"/>
      </c:catAx>
      <c:valAx>
        <c:axId val="368473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47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Part</a:t>
            </a:r>
            <a:r>
              <a:rPr lang="en-US" baseline="0" dirty="0"/>
              <a:t>y membership</a:t>
            </a:r>
            <a:endParaRPr lang="en-US" dirty="0"/>
          </a:p>
        </c:rich>
      </c:tx>
      <c:layout>
        <c:manualLayout>
          <c:xMode val="edge"/>
          <c:yMode val="edge"/>
          <c:x val="0.25328505481364338"/>
          <c:y val="2.14837170975075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Somewhat + Very 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Currently member of a party</c:v>
                </c:pt>
                <c:pt idx="1">
                  <c:v>Not a member of a party</c:v>
                </c:pt>
              </c:strCache>
            </c:strRef>
          </c:cat>
          <c:val>
            <c:numRef>
              <c:f>Sheet1!$B$2:$B$3</c:f>
              <c:numCache>
                <c:formatCode>###0.0%</c:formatCode>
                <c:ptCount val="2"/>
                <c:pt idx="0">
                  <c:v>0.593729069819666</c:v>
                </c:pt>
                <c:pt idx="1">
                  <c:v>0.4898067069982317</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6856"/>
        <c:axId val="310411368"/>
      </c:barChart>
      <c:catAx>
        <c:axId val="31041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0411368"/>
        <c:crosses val="autoZero"/>
        <c:auto val="1"/>
        <c:lblAlgn val="ctr"/>
        <c:lblOffset val="100"/>
        <c:noMultiLvlLbl val="0"/>
      </c:catAx>
      <c:valAx>
        <c:axId val="310411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Refuses to respond</c:v>
                </c:pt>
              </c:strCache>
            </c:strRef>
          </c:cat>
          <c:val>
            <c:numRef>
              <c:f>Sheet1!$B$2:$B$4</c:f>
              <c:numCache>
                <c:formatCode>0.0%</c:formatCode>
                <c:ptCount val="3"/>
                <c:pt idx="0">
                  <c:v>0.12</c:v>
                </c:pt>
                <c:pt idx="1">
                  <c:v>0.78</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2018</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Refuses to respond</c:v>
                </c:pt>
              </c:strCache>
            </c:strRef>
          </c:cat>
          <c:val>
            <c:numRef>
              <c:f>Sheet1!$C$2:$C$4</c:f>
              <c:numCache>
                <c:formatCode>0.0%</c:formatCode>
                <c:ptCount val="3"/>
                <c:pt idx="0">
                  <c:v>0.219</c:v>
                </c:pt>
                <c:pt idx="1">
                  <c:v>0.75700000000000001</c:v>
                </c:pt>
                <c:pt idx="2">
                  <c:v>2.4E-2</c:v>
                </c:pt>
              </c:numCache>
            </c:numRef>
          </c:val>
          <c:extLst>
            <c:ext xmlns:c16="http://schemas.microsoft.com/office/drawing/2014/chart" uri="{C3380CC4-5D6E-409C-BE32-E72D297353CC}">
              <c16:uniqueId val="{00000000-82E2-4AB1-9824-EE0F11974F3E}"/>
            </c:ext>
          </c:extLst>
        </c:ser>
        <c:dLbls>
          <c:showLegendKey val="0"/>
          <c:showVal val="0"/>
          <c:showCatName val="0"/>
          <c:showSerName val="0"/>
          <c:showPercent val="0"/>
          <c:showBubbleSize val="0"/>
        </c:dLbls>
        <c:gapWidth val="219"/>
        <c:overlap val="-27"/>
        <c:axId val="328645496"/>
        <c:axId val="328645888"/>
      </c:barChart>
      <c:catAx>
        <c:axId val="3286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8645888"/>
        <c:crosses val="autoZero"/>
        <c:auto val="1"/>
        <c:lblAlgn val="ctr"/>
        <c:lblOffset val="100"/>
        <c:noMultiLvlLbl val="0"/>
      </c:catAx>
      <c:valAx>
        <c:axId val="328645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45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Does not know</c:v>
                </c:pt>
              </c:strCache>
            </c:strRef>
          </c:cat>
          <c:val>
            <c:numRef>
              <c:f>Sheet1!$B$2:$B$4</c:f>
              <c:numCache>
                <c:formatCode>0.0%</c:formatCode>
                <c:ptCount val="3"/>
                <c:pt idx="0">
                  <c:v>0.81200000000000006</c:v>
                </c:pt>
                <c:pt idx="1">
                  <c:v>5.5E-2</c:v>
                </c:pt>
                <c:pt idx="2">
                  <c:v>3.3000000000000002E-2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8651376"/>
        <c:axId val="328650592"/>
      </c:barChart>
      <c:catAx>
        <c:axId val="32865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50592"/>
        <c:crosses val="autoZero"/>
        <c:auto val="1"/>
        <c:lblAlgn val="ctr"/>
        <c:lblOffset val="100"/>
        <c:noMultiLvlLbl val="0"/>
      </c:catAx>
      <c:valAx>
        <c:axId val="328650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5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Is not sure/Does not know</c:v>
                </c:pt>
                <c:pt idx="3">
                  <c:v>No response</c:v>
                </c:pt>
              </c:strCache>
            </c:strRef>
          </c:cat>
          <c:val>
            <c:numRef>
              <c:f>Sheet1!$B$2:$B$5</c:f>
              <c:numCache>
                <c:formatCode>0.0%</c:formatCode>
                <c:ptCount val="4"/>
                <c:pt idx="0">
                  <c:v>2.4E-2</c:v>
                </c:pt>
                <c:pt idx="1">
                  <c:v>0.95899999999999996</c:v>
                </c:pt>
                <c:pt idx="2">
                  <c:v>0.13</c:v>
                </c:pt>
                <c:pt idx="3">
                  <c:v>5.0000000000000001E-3</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8651768"/>
        <c:axId val="329482424"/>
      </c:barChart>
      <c:catAx>
        <c:axId val="328651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9482424"/>
        <c:crosses val="autoZero"/>
        <c:auto val="1"/>
        <c:lblAlgn val="ctr"/>
        <c:lblOffset val="100"/>
        <c:noMultiLvlLbl val="0"/>
      </c:catAx>
      <c:valAx>
        <c:axId val="3294824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651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Not sure</c:v>
                </c:pt>
                <c:pt idx="3">
                  <c:v>Does not want to respond</c:v>
                </c:pt>
              </c:strCache>
            </c:strRef>
          </c:cat>
          <c:val>
            <c:numRef>
              <c:f>Sheet1!$B$2:$B$5</c:f>
              <c:numCache>
                <c:formatCode>0.0%</c:formatCode>
                <c:ptCount val="4"/>
                <c:pt idx="0">
                  <c:v>0.77900000000000003</c:v>
                </c:pt>
                <c:pt idx="1">
                  <c:v>7.2999999999999995E-2</c:v>
                </c:pt>
                <c:pt idx="2">
                  <c:v>0.13600000000000001</c:v>
                </c:pt>
                <c:pt idx="3">
                  <c:v>1.2E-2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4776"/>
        <c:axId val="329479288"/>
      </c:barChart>
      <c:catAx>
        <c:axId val="32948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9288"/>
        <c:crosses val="autoZero"/>
        <c:auto val="1"/>
        <c:lblAlgn val="ctr"/>
        <c:lblOffset val="100"/>
        <c:noMultiLvlLbl val="0"/>
      </c:catAx>
      <c:valAx>
        <c:axId val="329479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4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0.0%</c:formatCode>
                <c:ptCount val="2"/>
                <c:pt idx="0">
                  <c:v>9.7000000000000003E-2</c:v>
                </c:pt>
                <c:pt idx="1">
                  <c:v>0.90300000000000002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73800"/>
        <c:axId val="329483208"/>
      </c:barChart>
      <c:catAx>
        <c:axId val="32947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3208"/>
        <c:crosses val="autoZero"/>
        <c:auto val="1"/>
        <c:lblAlgn val="ctr"/>
        <c:lblOffset val="100"/>
        <c:noMultiLvlLbl val="0"/>
      </c:catAx>
      <c:valAx>
        <c:axId val="329483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3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N=99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satisfactory at all</c:v>
                </c:pt>
                <c:pt idx="1">
                  <c:v>Mainly unsatisfactory</c:v>
                </c:pt>
                <c:pt idx="2">
                  <c:v>Both satisfactory and unsatisfactory</c:v>
                </c:pt>
                <c:pt idx="3">
                  <c:v>Mainly satisfactory</c:v>
                </c:pt>
                <c:pt idx="4">
                  <c:v>Completely satisfactory</c:v>
                </c:pt>
                <c:pt idx="5">
                  <c:v>Does not know/No response</c:v>
                </c:pt>
              </c:strCache>
            </c:strRef>
          </c:cat>
          <c:val>
            <c:numRef>
              <c:f>Sheet1!$B$2:$B$7</c:f>
              <c:numCache>
                <c:formatCode>0.0%</c:formatCode>
                <c:ptCount val="6"/>
                <c:pt idx="0">
                  <c:v>6.2E-2</c:v>
                </c:pt>
                <c:pt idx="1">
                  <c:v>9.0999999999999998E-2</c:v>
                </c:pt>
                <c:pt idx="2">
                  <c:v>9.8000000000000004E-2</c:v>
                </c:pt>
                <c:pt idx="3">
                  <c:v>0.27</c:v>
                </c:pt>
                <c:pt idx="4">
                  <c:v>0.371</c:v>
                </c:pt>
                <c:pt idx="5">
                  <c:v>0.108</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75368"/>
        <c:axId val="329473016"/>
      </c:barChart>
      <c:catAx>
        <c:axId val="32947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9473016"/>
        <c:crosses val="autoZero"/>
        <c:auto val="1"/>
        <c:lblAlgn val="ctr"/>
        <c:lblOffset val="100"/>
        <c:noMultiLvlLbl val="0"/>
      </c:catAx>
      <c:valAx>
        <c:axId val="329473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5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Unsatisfactory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Sheet1!$B$2:$B$4</c:f>
              <c:numCache>
                <c:formatCode>0.0%</c:formatCode>
                <c:ptCount val="3"/>
                <c:pt idx="0" formatCode="###0.0%">
                  <c:v>0</c:v>
                </c:pt>
                <c:pt idx="1">
                  <c:v>0.14966566458349478</c:v>
                </c:pt>
                <c:pt idx="2" formatCode="0.00%">
                  <c:v>4.8000000000000001E-2</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Both satisfactory and unsatisfactory</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3BC-434A-8F23-5B6F2329B46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Sheet1!$C$2:$C$4</c:f>
              <c:numCache>
                <c:formatCode>###0.0%</c:formatCode>
                <c:ptCount val="3"/>
                <c:pt idx="0">
                  <c:v>0.13039392050272314</c:v>
                </c:pt>
                <c:pt idx="1">
                  <c:v>3.4028430766489703E-2</c:v>
                </c:pt>
                <c:pt idx="2" formatCode="0.00%">
                  <c:v>6.5000000000000002E-2</c:v>
                </c:pt>
              </c:numCache>
            </c:numRef>
          </c:val>
          <c:extLst>
            <c:ext xmlns:c16="http://schemas.microsoft.com/office/drawing/2014/chart" uri="{C3380CC4-5D6E-409C-BE32-E72D297353CC}">
              <c16:uniqueId val="{00000001-13BC-434A-8F23-5B6F2329B460}"/>
            </c:ext>
          </c:extLst>
        </c:ser>
        <c:ser>
          <c:idx val="2"/>
          <c:order val="2"/>
          <c:tx>
            <c:strRef>
              <c:f>Sheet1!$D$1</c:f>
              <c:strCache>
                <c:ptCount val="1"/>
                <c:pt idx="0">
                  <c:v>Satisfactory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Sheet1!$D$2:$D$4</c:f>
              <c:numCache>
                <c:formatCode>0.0%</c:formatCode>
                <c:ptCount val="3"/>
                <c:pt idx="0">
                  <c:v>0.74576731272132313</c:v>
                </c:pt>
                <c:pt idx="1">
                  <c:v>0.66657967197762913</c:v>
                </c:pt>
                <c:pt idx="2" formatCode="0.00%">
                  <c:v>0.69699999999999995</c:v>
                </c:pt>
              </c:numCache>
            </c:numRef>
          </c:val>
          <c:extLst>
            <c:ext xmlns:c16="http://schemas.microsoft.com/office/drawing/2014/chart" uri="{C3380CC4-5D6E-409C-BE32-E72D297353CC}">
              <c16:uniqueId val="{00000002-13BC-434A-8F23-5B6F2329B460}"/>
            </c:ext>
          </c:extLst>
        </c:ser>
        <c:ser>
          <c:idx val="3"/>
          <c:order val="3"/>
          <c:tx>
            <c:strRef>
              <c:f>Sheet1!$E$1</c:f>
              <c:strCache>
                <c:ptCount val="1"/>
                <c:pt idx="0">
                  <c:v>Does not know</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Sheet1!$E$2:$E$4</c:f>
              <c:numCache>
                <c:formatCode>###0.0%</c:formatCode>
                <c:ptCount val="3"/>
                <c:pt idx="0">
                  <c:v>0.12383876677595382</c:v>
                </c:pt>
                <c:pt idx="1">
                  <c:v>0.14972623267238627</c:v>
                </c:pt>
                <c:pt idx="2" formatCode="0.00%">
                  <c:v>0.189</c:v>
                </c:pt>
              </c:numCache>
            </c:numRef>
          </c:val>
          <c:extLst>
            <c:ext xmlns:c16="http://schemas.microsoft.com/office/drawing/2014/chart" uri="{C3380CC4-5D6E-409C-BE32-E72D297353CC}">
              <c16:uniqueId val="{00000003-13BC-434A-8F23-5B6F2329B460}"/>
            </c:ext>
          </c:extLst>
        </c:ser>
        <c:dLbls>
          <c:showLegendKey val="0"/>
          <c:showVal val="0"/>
          <c:showCatName val="0"/>
          <c:showSerName val="0"/>
          <c:showPercent val="0"/>
          <c:showBubbleSize val="0"/>
        </c:dLbls>
        <c:gapWidth val="219"/>
        <c:overlap val="100"/>
        <c:axId val="380020344"/>
        <c:axId val="380017992"/>
      </c:barChart>
      <c:catAx>
        <c:axId val="38002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0017992"/>
        <c:crosses val="autoZero"/>
        <c:auto val="1"/>
        <c:lblAlgn val="ctr"/>
        <c:lblOffset val="100"/>
        <c:noMultiLvlLbl val="0"/>
      </c:catAx>
      <c:valAx>
        <c:axId val="380017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020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0.0%</c:formatCode>
                <c:ptCount val="2"/>
                <c:pt idx="0">
                  <c:v>4.2000000000000003E-2</c:v>
                </c:pt>
                <c:pt idx="1">
                  <c:v>0.95799999999999996</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0072"/>
        <c:axId val="329482032"/>
      </c:barChart>
      <c:catAx>
        <c:axId val="32948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2032"/>
        <c:crosses val="autoZero"/>
        <c:auto val="1"/>
        <c:lblAlgn val="ctr"/>
        <c:lblOffset val="100"/>
        <c:noMultiLvlLbl val="0"/>
      </c:catAx>
      <c:valAx>
        <c:axId val="329482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0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N=44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satisfactory at all</c:v>
                </c:pt>
                <c:pt idx="1">
                  <c:v>Mainly unsatisfactory</c:v>
                </c:pt>
                <c:pt idx="2">
                  <c:v>Both satisfactory and unsatisfactory</c:v>
                </c:pt>
                <c:pt idx="3">
                  <c:v>Mainly satisfactory</c:v>
                </c:pt>
                <c:pt idx="4">
                  <c:v>Completely satisfactory</c:v>
                </c:pt>
                <c:pt idx="5">
                  <c:v>Does not know/No response</c:v>
                </c:pt>
              </c:strCache>
            </c:strRef>
          </c:cat>
          <c:val>
            <c:numRef>
              <c:f>Sheet1!$B$2:$B$7</c:f>
              <c:numCache>
                <c:formatCode>0.0%</c:formatCode>
                <c:ptCount val="6"/>
                <c:pt idx="0">
                  <c:v>4.5999999999999999E-2</c:v>
                </c:pt>
                <c:pt idx="1">
                  <c:v>0.128</c:v>
                </c:pt>
                <c:pt idx="2">
                  <c:v>7.6999999999999999E-2</c:v>
                </c:pt>
                <c:pt idx="3">
                  <c:v>0.31</c:v>
                </c:pt>
                <c:pt idx="4">
                  <c:v>0.30099999999999999</c:v>
                </c:pt>
                <c:pt idx="5">
                  <c:v>0.13800000000000001</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0856"/>
        <c:axId val="329483600"/>
      </c:barChart>
      <c:catAx>
        <c:axId val="32948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9483600"/>
        <c:crosses val="autoZero"/>
        <c:auto val="1"/>
        <c:lblAlgn val="ctr"/>
        <c:lblOffset val="100"/>
        <c:noMultiLvlLbl val="0"/>
      </c:catAx>
      <c:valAx>
        <c:axId val="329483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0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N=25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Unsatisfactory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Sheet1!$B$2:$B$4</c:f>
              <c:numCache>
                <c:formatCode>###0.0%</c:formatCode>
                <c:ptCount val="3"/>
                <c:pt idx="0">
                  <c:v>0.10597351595959525</c:v>
                </c:pt>
                <c:pt idx="1">
                  <c:v>0.3858855989498437</c:v>
                </c:pt>
                <c:pt idx="2">
                  <c:v>0</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Both satisfactory and unsatisfactory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Sheet1!$C$2:$C$4</c:f>
              <c:numCache>
                <c:formatCode>###0.0%</c:formatCode>
                <c:ptCount val="3"/>
                <c:pt idx="0">
                  <c:v>7.0889641486810054E-2</c:v>
                </c:pt>
                <c:pt idx="1">
                  <c:v>0</c:v>
                </c:pt>
                <c:pt idx="2">
                  <c:v>0</c:v>
                </c:pt>
              </c:numCache>
            </c:numRef>
          </c:val>
          <c:extLst>
            <c:ext xmlns:c16="http://schemas.microsoft.com/office/drawing/2014/chart" uri="{C3380CC4-5D6E-409C-BE32-E72D297353CC}">
              <c16:uniqueId val="{00000000-04B0-43FA-B079-646F0149B530}"/>
            </c:ext>
          </c:extLst>
        </c:ser>
        <c:ser>
          <c:idx val="2"/>
          <c:order val="2"/>
          <c:tx>
            <c:strRef>
              <c:f>Sheet1!$D$1</c:f>
              <c:strCache>
                <c:ptCount val="1"/>
                <c:pt idx="0">
                  <c:v>Satisfactory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Sheet1!$D$2:$D$4</c:f>
              <c:numCache>
                <c:formatCode>0.0%</c:formatCode>
                <c:ptCount val="3"/>
                <c:pt idx="0">
                  <c:v>0.73733112911772991</c:v>
                </c:pt>
                <c:pt idx="1">
                  <c:v>0.61411440105015624</c:v>
                </c:pt>
                <c:pt idx="2">
                  <c:v>0.67300000000000004</c:v>
                </c:pt>
              </c:numCache>
            </c:numRef>
          </c:val>
          <c:extLst>
            <c:ext xmlns:c16="http://schemas.microsoft.com/office/drawing/2014/chart" uri="{C3380CC4-5D6E-409C-BE32-E72D297353CC}">
              <c16:uniqueId val="{00000001-04B0-43FA-B079-646F0149B530}"/>
            </c:ext>
          </c:extLst>
        </c:ser>
        <c:ser>
          <c:idx val="3"/>
          <c:order val="3"/>
          <c:tx>
            <c:strRef>
              <c:f>Sheet1!$E$1</c:f>
              <c:strCache>
                <c:ptCount val="1"/>
                <c:pt idx="0">
                  <c:v>Does not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Sheet1!$E$2:$E$4</c:f>
              <c:numCache>
                <c:formatCode>###0.0%</c:formatCode>
                <c:ptCount val="3"/>
                <c:pt idx="0">
                  <c:v>8.580571343586485E-2</c:v>
                </c:pt>
                <c:pt idx="1">
                  <c:v>0</c:v>
                </c:pt>
                <c:pt idx="2">
                  <c:v>0.32700000000000001</c:v>
                </c:pt>
              </c:numCache>
            </c:numRef>
          </c:val>
          <c:extLst>
            <c:ext xmlns:c16="http://schemas.microsoft.com/office/drawing/2014/chart" uri="{C3380CC4-5D6E-409C-BE32-E72D297353CC}">
              <c16:uniqueId val="{00000002-04B0-43FA-B079-646F0149B530}"/>
            </c:ext>
          </c:extLst>
        </c:ser>
        <c:dLbls>
          <c:showLegendKey val="0"/>
          <c:showVal val="0"/>
          <c:showCatName val="0"/>
          <c:showSerName val="0"/>
          <c:showPercent val="0"/>
          <c:showBubbleSize val="0"/>
        </c:dLbls>
        <c:gapWidth val="219"/>
        <c:overlap val="100"/>
        <c:axId val="381348424"/>
        <c:axId val="381348816"/>
      </c:barChart>
      <c:catAx>
        <c:axId val="38134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1348816"/>
        <c:crosses val="autoZero"/>
        <c:auto val="1"/>
        <c:lblAlgn val="ctr"/>
        <c:lblOffset val="100"/>
        <c:noMultiLvlLbl val="0"/>
      </c:catAx>
      <c:valAx>
        <c:axId val="381348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34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M=</a:t>
            </a:r>
            <a:r>
              <a:rPr lang="en-US" dirty="0"/>
              <a:t>3,86</a:t>
            </a:r>
            <a:r>
              <a:rPr lang="sr-Latn-ME" dirty="0"/>
              <a:t>;</a:t>
            </a:r>
            <a:r>
              <a:rPr lang="sr-Latn-ME" baseline="0" dirty="0"/>
              <a:t> SD=1,229</a:t>
            </a:r>
            <a:endParaRPr lang="en-US" dirty="0"/>
          </a:p>
        </c:rich>
      </c:tx>
      <c:layout>
        <c:manualLayout>
          <c:xMode val="edge"/>
          <c:yMode val="edge"/>
          <c:x val="0.41243657042869641"/>
          <c:y val="0.922291028644522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214424283921032E-2"/>
          <c:y val="6.4312402300166063E-2"/>
          <c:w val="0.92950055156148959"/>
          <c:h val="0.664893648804114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F8C4-49E3-9EC3-7EA2E349F54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3-F8C4-49E3-9EC3-7EA2E349F54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Political corruption doesn't exist at all </c:v>
                </c:pt>
                <c:pt idx="1">
                  <c:v>It mostly doesn't exist</c:v>
                </c:pt>
                <c:pt idx="2">
                  <c:v>it doesn't exist</c:v>
                </c:pt>
                <c:pt idx="3">
                  <c:v>both exists and doesnt exist</c:v>
                </c:pt>
                <c:pt idx="4">
                  <c:v>It exists</c:v>
                </c:pt>
                <c:pt idx="5">
                  <c:v>Mostly exists</c:v>
                </c:pt>
                <c:pt idx="6">
                  <c:v>Political corruption completely exists</c:v>
                </c:pt>
                <c:pt idx="7">
                  <c:v>Doesn't know - doesn't want to answer </c:v>
                </c:pt>
              </c:strCache>
            </c:strRef>
          </c:cat>
          <c:val>
            <c:numRef>
              <c:f>Sheet1!$B$2:$B$9</c:f>
              <c:numCache>
                <c:formatCode>0.0%</c:formatCode>
                <c:ptCount val="8"/>
                <c:pt idx="0">
                  <c:v>6.5786405583585103E-2</c:v>
                </c:pt>
                <c:pt idx="1">
                  <c:v>6.0373460379534401E-2</c:v>
                </c:pt>
                <c:pt idx="2">
                  <c:v>0.126</c:v>
                </c:pt>
                <c:pt idx="3">
                  <c:v>0.175687325524296</c:v>
                </c:pt>
                <c:pt idx="4">
                  <c:v>0.60199999999999998</c:v>
                </c:pt>
                <c:pt idx="5">
                  <c:v>0.230858454140452</c:v>
                </c:pt>
                <c:pt idx="6">
                  <c:v>0.370626680384472</c:v>
                </c:pt>
                <c:pt idx="7">
                  <c:v>9.6667673987660394E-2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1760"/>
        <c:axId val="310410976"/>
      </c:barChart>
      <c:catAx>
        <c:axId val="31041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0410976"/>
        <c:crosses val="autoZero"/>
        <c:auto val="1"/>
        <c:lblAlgn val="ctr"/>
        <c:lblOffset val="100"/>
        <c:noMultiLvlLbl val="0"/>
      </c:catAx>
      <c:valAx>
        <c:axId val="310410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0.0%</c:formatCode>
                <c:ptCount val="2"/>
                <c:pt idx="0">
                  <c:v>4.7E-2</c:v>
                </c:pt>
                <c:pt idx="1">
                  <c:v>0.95299999999999996</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3992"/>
        <c:axId val="329481248"/>
      </c:barChart>
      <c:catAx>
        <c:axId val="32948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9481248"/>
        <c:crosses val="autoZero"/>
        <c:auto val="1"/>
        <c:lblAlgn val="ctr"/>
        <c:lblOffset val="100"/>
        <c:noMultiLvlLbl val="0"/>
      </c:catAx>
      <c:valAx>
        <c:axId val="329481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3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N=47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satisfactory at all</c:v>
                </c:pt>
                <c:pt idx="1">
                  <c:v>Mainly unsatisfactory</c:v>
                </c:pt>
                <c:pt idx="2">
                  <c:v>Both satisfactory and unsatisfactory</c:v>
                </c:pt>
                <c:pt idx="3">
                  <c:v>Mainly satisfactory</c:v>
                </c:pt>
                <c:pt idx="4">
                  <c:v>Completely satisfactory</c:v>
                </c:pt>
                <c:pt idx="5">
                  <c:v>Does not know/No response</c:v>
                </c:pt>
              </c:strCache>
            </c:strRef>
          </c:cat>
          <c:val>
            <c:numRef>
              <c:f>Sheet1!$B$2:$B$7</c:f>
              <c:numCache>
                <c:formatCode>0.0%</c:formatCode>
                <c:ptCount val="6"/>
                <c:pt idx="0">
                  <c:v>6.4000000000000001E-2</c:v>
                </c:pt>
                <c:pt idx="1">
                  <c:v>6.5000000000000002E-2</c:v>
                </c:pt>
                <c:pt idx="2">
                  <c:v>6.7000000000000004E-2</c:v>
                </c:pt>
                <c:pt idx="3">
                  <c:v>0.317</c:v>
                </c:pt>
                <c:pt idx="4">
                  <c:v>0.377</c:v>
                </c:pt>
                <c:pt idx="5">
                  <c:v>0.109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73408"/>
        <c:axId val="329474192"/>
      </c:barChart>
      <c:catAx>
        <c:axId val="32947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9474192"/>
        <c:crosses val="autoZero"/>
        <c:auto val="1"/>
        <c:lblAlgn val="ctr"/>
        <c:lblOffset val="100"/>
        <c:noMultiLvlLbl val="0"/>
      </c:catAx>
      <c:valAx>
        <c:axId val="329474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Unsatisfactory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Sheet1!$B$2:$B$4</c:f>
              <c:numCache>
                <c:formatCode>###0.0%</c:formatCode>
                <c:ptCount val="3"/>
                <c:pt idx="0">
                  <c:v>0.20200000000000001</c:v>
                </c:pt>
                <c:pt idx="1">
                  <c:v>0.379</c:v>
                </c:pt>
                <c:pt idx="2">
                  <c:v>0</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 Both satisfactory and unsatisfactory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Sheet1!$C$2:$C$4</c:f>
              <c:numCache>
                <c:formatCode>###0.0%</c:formatCode>
                <c:ptCount val="3"/>
                <c:pt idx="0">
                  <c:v>0</c:v>
                </c:pt>
                <c:pt idx="1">
                  <c:v>0</c:v>
                </c:pt>
                <c:pt idx="2">
                  <c:v>0.22</c:v>
                </c:pt>
              </c:numCache>
            </c:numRef>
          </c:val>
          <c:extLst>
            <c:ext xmlns:c16="http://schemas.microsoft.com/office/drawing/2014/chart" uri="{C3380CC4-5D6E-409C-BE32-E72D297353CC}">
              <c16:uniqueId val="{00000000-04B0-43FA-B079-646F0149B530}"/>
            </c:ext>
          </c:extLst>
        </c:ser>
        <c:ser>
          <c:idx val="2"/>
          <c:order val="2"/>
          <c:tx>
            <c:strRef>
              <c:f>Sheet1!$D$1</c:f>
              <c:strCache>
                <c:ptCount val="1"/>
                <c:pt idx="0">
                  <c:v>Satisfactory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Sheet1!$D$2:$D$4</c:f>
              <c:numCache>
                <c:formatCode>0.0%</c:formatCode>
                <c:ptCount val="3"/>
                <c:pt idx="0">
                  <c:v>0.73399999999999999</c:v>
                </c:pt>
                <c:pt idx="1">
                  <c:v>0.621</c:v>
                </c:pt>
                <c:pt idx="2">
                  <c:v>0.43</c:v>
                </c:pt>
              </c:numCache>
            </c:numRef>
          </c:val>
          <c:extLst>
            <c:ext xmlns:c16="http://schemas.microsoft.com/office/drawing/2014/chart" uri="{C3380CC4-5D6E-409C-BE32-E72D297353CC}">
              <c16:uniqueId val="{00000001-04B0-43FA-B079-646F0149B530}"/>
            </c:ext>
          </c:extLst>
        </c:ser>
        <c:ser>
          <c:idx val="3"/>
          <c:order val="3"/>
          <c:tx>
            <c:strRef>
              <c:f>Sheet1!$E$1</c:f>
              <c:strCache>
                <c:ptCount val="1"/>
                <c:pt idx="0">
                  <c:v>Does not know</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Did not declare</c:v>
                </c:pt>
              </c:strCache>
            </c:strRef>
          </c:cat>
          <c:val>
            <c:numRef>
              <c:f>Sheet1!$E$2:$E$4</c:f>
              <c:numCache>
                <c:formatCode>###0.0%</c:formatCode>
                <c:ptCount val="3"/>
                <c:pt idx="0">
                  <c:v>6.4000000000000001E-2</c:v>
                </c:pt>
                <c:pt idx="1">
                  <c:v>0</c:v>
                </c:pt>
                <c:pt idx="2">
                  <c:v>0.34899999999999998</c:v>
                </c:pt>
              </c:numCache>
            </c:numRef>
          </c:val>
          <c:extLst>
            <c:ext xmlns:c16="http://schemas.microsoft.com/office/drawing/2014/chart" uri="{C3380CC4-5D6E-409C-BE32-E72D297353CC}">
              <c16:uniqueId val="{00000002-04B0-43FA-B079-646F0149B530}"/>
            </c:ext>
          </c:extLst>
        </c:ser>
        <c:dLbls>
          <c:showLegendKey val="0"/>
          <c:showVal val="0"/>
          <c:showCatName val="0"/>
          <c:showSerName val="0"/>
          <c:showPercent val="0"/>
          <c:showBubbleSize val="0"/>
        </c:dLbls>
        <c:gapWidth val="219"/>
        <c:overlap val="100"/>
        <c:axId val="381348424"/>
        <c:axId val="381348816"/>
      </c:barChart>
      <c:catAx>
        <c:axId val="38134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1348816"/>
        <c:crosses val="autoZero"/>
        <c:auto val="1"/>
        <c:lblAlgn val="ctr"/>
        <c:lblOffset val="100"/>
        <c:noMultiLvlLbl val="0"/>
      </c:catAx>
      <c:valAx>
        <c:axId val="381348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34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0.0%</c:formatCode>
                <c:ptCount val="2"/>
                <c:pt idx="0">
                  <c:v>8.0000000000000002E-3</c:v>
                </c:pt>
                <c:pt idx="1">
                  <c:v>0.99199999999999999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74976"/>
        <c:axId val="329481640"/>
      </c:barChart>
      <c:catAx>
        <c:axId val="32947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1640"/>
        <c:crosses val="autoZero"/>
        <c:auto val="1"/>
        <c:lblAlgn val="ctr"/>
        <c:lblOffset val="100"/>
        <c:noMultiLvlLbl val="0"/>
      </c:catAx>
      <c:valAx>
        <c:axId val="3294816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N=8</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satisfactory at all</c:v>
                </c:pt>
                <c:pt idx="1">
                  <c:v>Mainly unsatisfactory</c:v>
                </c:pt>
                <c:pt idx="2">
                  <c:v>Both satisfactory and unsatisfactory</c:v>
                </c:pt>
                <c:pt idx="3">
                  <c:v>Mainly satisfactory</c:v>
                </c:pt>
                <c:pt idx="4">
                  <c:v>Completely satisfactory</c:v>
                </c:pt>
                <c:pt idx="5">
                  <c:v>Does not know/No response</c:v>
                </c:pt>
              </c:strCache>
            </c:strRef>
          </c:cat>
          <c:val>
            <c:numRef>
              <c:f>Sheet1!$B$2:$B$7</c:f>
              <c:numCache>
                <c:formatCode>0%</c:formatCode>
                <c:ptCount val="6"/>
                <c:pt idx="0">
                  <c:v>0</c:v>
                </c:pt>
                <c:pt idx="1">
                  <c:v>0</c:v>
                </c:pt>
                <c:pt idx="2">
                  <c:v>0</c:v>
                </c:pt>
                <c:pt idx="3" formatCode="0.00%">
                  <c:v>0.32300000000000001</c:v>
                </c:pt>
                <c:pt idx="4" formatCode="0.00%">
                  <c:v>0.316</c:v>
                </c:pt>
                <c:pt idx="5" formatCode="0.00%">
                  <c:v>0.36099999999999999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76152"/>
        <c:axId val="329477328"/>
      </c:barChart>
      <c:catAx>
        <c:axId val="32947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9477328"/>
        <c:crosses val="autoZero"/>
        <c:auto val="1"/>
        <c:lblAlgn val="ctr"/>
        <c:lblOffset val="100"/>
        <c:noMultiLvlLbl val="0"/>
      </c:catAx>
      <c:valAx>
        <c:axId val="32947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I cannot estimate</c:v>
                </c:pt>
                <c:pt idx="3">
                  <c:v>Does not know/No response </c:v>
                </c:pt>
              </c:strCache>
            </c:strRef>
          </c:cat>
          <c:val>
            <c:numRef>
              <c:f>Sheet1!$B$2:$B$5</c:f>
              <c:numCache>
                <c:formatCode>0.0%</c:formatCode>
                <c:ptCount val="4"/>
                <c:pt idx="0">
                  <c:v>0.52400000000000002</c:v>
                </c:pt>
                <c:pt idx="1">
                  <c:v>0.26300000000000001</c:v>
                </c:pt>
                <c:pt idx="2">
                  <c:v>0.19600000000000001</c:v>
                </c:pt>
                <c:pt idx="3">
                  <c:v>1.7000000000000001E-2</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76936"/>
        <c:axId val="329477720"/>
      </c:barChart>
      <c:catAx>
        <c:axId val="32947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7720"/>
        <c:crosses val="autoZero"/>
        <c:auto val="1"/>
        <c:lblAlgn val="ctr"/>
        <c:lblOffset val="100"/>
        <c:noMultiLvlLbl val="0"/>
      </c:catAx>
      <c:valAx>
        <c:axId val="329477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76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Yes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0.55400000000000005</c:v>
                </c:pt>
                <c:pt idx="1">
                  <c:v>0.49199999999999999</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6736"/>
        <c:axId val="329487128"/>
      </c:barChart>
      <c:catAx>
        <c:axId val="32948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7128"/>
        <c:crosses val="autoZero"/>
        <c:auto val="1"/>
        <c:lblAlgn val="ctr"/>
        <c:lblOffset val="100"/>
        <c:noMultiLvlLbl val="0"/>
      </c:catAx>
      <c:valAx>
        <c:axId val="329487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Sheet1!$B$2:$B$4</c:f>
              <c:numCache>
                <c:formatCode>###0.0%</c:formatCode>
                <c:ptCount val="3"/>
                <c:pt idx="0">
                  <c:v>0.84742090762923883</c:v>
                </c:pt>
                <c:pt idx="1">
                  <c:v>0.21529065499104011</c:v>
                </c:pt>
                <c:pt idx="2">
                  <c:v>0.5096352912433546</c:v>
                </c:pt>
              </c:numCache>
            </c:numRef>
          </c:val>
          <c:extLst>
            <c:ext xmlns:c16="http://schemas.microsoft.com/office/drawing/2014/chart" uri="{C3380CC4-5D6E-409C-BE32-E72D297353CC}">
              <c16:uniqueId val="{00000000-9B97-4BA0-9899-654223372E4F}"/>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Sheet1!$C$2:$C$4</c:f>
              <c:numCache>
                <c:formatCode>###0.0%</c:formatCode>
                <c:ptCount val="3"/>
                <c:pt idx="0">
                  <c:v>4.715803603723092E-2</c:v>
                </c:pt>
                <c:pt idx="1">
                  <c:v>0.64567047089844976</c:v>
                </c:pt>
                <c:pt idx="2">
                  <c:v>0.4903647087566454</c:v>
                </c:pt>
              </c:numCache>
            </c:numRef>
          </c:val>
          <c:extLst>
            <c:ext xmlns:c16="http://schemas.microsoft.com/office/drawing/2014/chart" uri="{C3380CC4-5D6E-409C-BE32-E72D297353CC}">
              <c16:uniqueId val="{00000000-5981-49D9-A5A0-90E15C8A3A39}"/>
            </c:ext>
          </c:extLst>
        </c:ser>
        <c:ser>
          <c:idx val="2"/>
          <c:order val="2"/>
          <c:tx>
            <c:strRef>
              <c:f>Sheet1!$D$1</c:f>
              <c:strCache>
                <c:ptCount val="1"/>
                <c:pt idx="0">
                  <c:v>I cannot evaluate/I do not know</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Rulling parties</c:v>
                </c:pt>
                <c:pt idx="1">
                  <c:v>Opposition</c:v>
                </c:pt>
                <c:pt idx="2">
                  <c:v>Other</c:v>
                </c:pt>
              </c:strCache>
            </c:strRef>
          </c:cat>
          <c:val>
            <c:numRef>
              <c:f>Sheet1!$D$2:$D$4</c:f>
              <c:numCache>
                <c:formatCode>0.0%</c:formatCode>
                <c:ptCount val="3"/>
                <c:pt idx="0">
                  <c:v>0.106</c:v>
                </c:pt>
                <c:pt idx="1">
                  <c:v>0.13900000000000001</c:v>
                </c:pt>
                <c:pt idx="2" formatCode="0.00%">
                  <c:v>0</c:v>
                </c:pt>
              </c:numCache>
            </c:numRef>
          </c:val>
          <c:extLst>
            <c:ext xmlns:c16="http://schemas.microsoft.com/office/drawing/2014/chart" uri="{C3380CC4-5D6E-409C-BE32-E72D297353CC}">
              <c16:uniqueId val="{00000001-5981-49D9-A5A0-90E15C8A3A39}"/>
            </c:ext>
          </c:extLst>
        </c:ser>
        <c:dLbls>
          <c:showLegendKey val="0"/>
          <c:showVal val="0"/>
          <c:showCatName val="0"/>
          <c:showSerName val="0"/>
          <c:showPercent val="0"/>
          <c:showBubbleSize val="0"/>
        </c:dLbls>
        <c:gapWidth val="219"/>
        <c:overlap val="100"/>
        <c:axId val="342394336"/>
        <c:axId val="342402568"/>
      </c:barChart>
      <c:catAx>
        <c:axId val="34239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2402568"/>
        <c:crosses val="autoZero"/>
        <c:auto val="1"/>
        <c:lblAlgn val="ctr"/>
        <c:lblOffset val="100"/>
        <c:noMultiLvlLbl val="0"/>
      </c:catAx>
      <c:valAx>
        <c:axId val="342402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9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Nationality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Albanian</c:v>
                </c:pt>
                <c:pt idx="1">
                  <c:v>Croat</c:v>
                </c:pt>
                <c:pt idx="2">
                  <c:v>Montenegrin</c:v>
                </c:pt>
                <c:pt idx="3">
                  <c:v>Muslim</c:v>
                </c:pt>
                <c:pt idx="4">
                  <c:v>Bosnian</c:v>
                </c:pt>
                <c:pt idx="5">
                  <c:v>Serb</c:v>
                </c:pt>
                <c:pt idx="6">
                  <c:v>Other</c:v>
                </c:pt>
              </c:strCache>
            </c:strRef>
          </c:cat>
          <c:val>
            <c:numRef>
              <c:f>Sheet1!$B$2:$B$8</c:f>
              <c:numCache>
                <c:formatCode>###0.0%</c:formatCode>
                <c:ptCount val="7"/>
                <c:pt idx="0">
                  <c:v>0.71542398035018617</c:v>
                </c:pt>
                <c:pt idx="1">
                  <c:v>0.70584161595907846</c:v>
                </c:pt>
                <c:pt idx="2">
                  <c:v>0.64348838894783367</c:v>
                </c:pt>
                <c:pt idx="3">
                  <c:v>0.62362690654567066</c:v>
                </c:pt>
                <c:pt idx="4">
                  <c:v>0.54258614618946599</c:v>
                </c:pt>
                <c:pt idx="5">
                  <c:v>0.27752921494883359</c:v>
                </c:pt>
                <c:pt idx="6">
                  <c:v>0.61928528944642514</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5560"/>
        <c:axId val="329485168"/>
      </c:barChart>
      <c:catAx>
        <c:axId val="32948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5168"/>
        <c:crosses val="autoZero"/>
        <c:auto val="1"/>
        <c:lblAlgn val="ctr"/>
        <c:lblOffset val="100"/>
        <c:noMultiLvlLbl val="0"/>
      </c:catAx>
      <c:valAx>
        <c:axId val="329485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Trust in institutions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Has trust in institutions</c:v>
                </c:pt>
                <c:pt idx="1">
                  <c:v>Does not have trust in institutions</c:v>
                </c:pt>
              </c:strCache>
            </c:strRef>
          </c:cat>
          <c:val>
            <c:numRef>
              <c:f>Sheet1!$B$2:$B$3</c:f>
              <c:numCache>
                <c:formatCode>0.0%</c:formatCode>
                <c:ptCount val="2"/>
                <c:pt idx="0">
                  <c:v>0.84699999999999998</c:v>
                </c:pt>
                <c:pt idx="1">
                  <c:v>0.185</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29487912"/>
        <c:axId val="329485952"/>
      </c:barChart>
      <c:catAx>
        <c:axId val="32948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9485952"/>
        <c:crosses val="autoZero"/>
        <c:auto val="1"/>
        <c:lblAlgn val="ctr"/>
        <c:lblOffset val="100"/>
        <c:noMultiLvlLbl val="0"/>
      </c:catAx>
      <c:valAx>
        <c:axId val="3294859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48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ME" dirty="0"/>
              <a:t>Region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83497963815893"/>
          <c:y val="0.13456082131318098"/>
          <c:w val="0.84001771289189076"/>
          <c:h val="0.6931073926463327"/>
        </c:manualLayout>
      </c:layout>
      <c:barChart>
        <c:barDir val="col"/>
        <c:grouping val="clustered"/>
        <c:varyColors val="0"/>
        <c:ser>
          <c:idx val="0"/>
          <c:order val="0"/>
          <c:tx>
            <c:strRef>
              <c:f>Sheet1!$B$1</c:f>
              <c:strCache>
                <c:ptCount val="1"/>
                <c:pt idx="0">
                  <c:v>Mostly + Completely exists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South</c:v>
                </c:pt>
                <c:pt idx="1">
                  <c:v>Centre</c:v>
                </c:pt>
                <c:pt idx="2">
                  <c:v>North</c:v>
                </c:pt>
              </c:strCache>
            </c:strRef>
          </c:cat>
          <c:val>
            <c:numRef>
              <c:f>Sheet1!$B$2:$B$4</c:f>
              <c:numCache>
                <c:formatCode>###0.0%</c:formatCode>
                <c:ptCount val="3"/>
                <c:pt idx="0">
                  <c:v>0.65160615759468232</c:v>
                </c:pt>
                <c:pt idx="1">
                  <c:v>0.59915594203027234</c:v>
                </c:pt>
                <c:pt idx="2">
                  <c:v>0.56818328466701473</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2544"/>
        <c:axId val="310412936"/>
      </c:barChart>
      <c:catAx>
        <c:axId val="31041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0412936"/>
        <c:crosses val="autoZero"/>
        <c:auto val="1"/>
        <c:lblAlgn val="ctr"/>
        <c:lblOffset val="100"/>
        <c:noMultiLvlLbl val="0"/>
      </c:catAx>
      <c:valAx>
        <c:axId val="310412936"/>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Education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Mostly + Completely exists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Without or primary school</c:v>
                </c:pt>
                <c:pt idx="1">
                  <c:v>High school</c:v>
                </c:pt>
                <c:pt idx="2">
                  <c:v>University</c:v>
                </c:pt>
              </c:strCache>
            </c:strRef>
          </c:cat>
          <c:val>
            <c:numRef>
              <c:f>Sheet1!$B$2:$B$4</c:f>
              <c:numCache>
                <c:formatCode>###0.0%</c:formatCode>
                <c:ptCount val="3"/>
                <c:pt idx="0">
                  <c:v>0.56742382061019891</c:v>
                </c:pt>
                <c:pt idx="1">
                  <c:v>0.60303887645676291</c:v>
                </c:pt>
                <c:pt idx="2">
                  <c:v>0.62404438208384383</c:v>
                </c:pt>
              </c:numCache>
            </c:numRef>
          </c:val>
          <c:extLst>
            <c:ext xmlns:c16="http://schemas.microsoft.com/office/drawing/2014/chart" uri="{C3380CC4-5D6E-409C-BE32-E72D297353CC}">
              <c16:uniqueId val="{00000000-9B97-4BA0-9899-654223372E4F}"/>
            </c:ext>
          </c:extLst>
        </c:ser>
        <c:dLbls>
          <c:showLegendKey val="0"/>
          <c:showVal val="0"/>
          <c:showCatName val="0"/>
          <c:showSerName val="0"/>
          <c:showPercent val="0"/>
          <c:showBubbleSize val="0"/>
        </c:dLbls>
        <c:gapWidth val="219"/>
        <c:overlap val="-27"/>
        <c:axId val="310414504"/>
        <c:axId val="311100776"/>
      </c:barChart>
      <c:catAx>
        <c:axId val="310414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1100776"/>
        <c:crosses val="autoZero"/>
        <c:auto val="1"/>
        <c:lblAlgn val="ctr"/>
        <c:lblOffset val="100"/>
        <c:noMultiLvlLbl val="0"/>
      </c:catAx>
      <c:valAx>
        <c:axId val="311100776"/>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414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AE00-36EE-4864-8BA2-E9897ABF9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8BB31-4E35-4F32-91EA-FD8285734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D4DE4-A0B7-4E6C-BA49-08804064F96C}"/>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5" name="Footer Placeholder 4">
            <a:extLst>
              <a:ext uri="{FF2B5EF4-FFF2-40B4-BE49-F238E27FC236}">
                <a16:creationId xmlns:a16="http://schemas.microsoft.com/office/drawing/2014/main" id="{A8CF548A-8AB2-4BD9-A7F3-CA6A44068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A4C52-0995-4A50-8D20-2FB694409FCA}"/>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98235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B342-CBF4-4963-B541-328EA38D4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129C23-53AE-49CC-8C79-FB4477E5E6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30585-BFE5-492D-9333-DCAC03F6B107}"/>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5" name="Footer Placeholder 4">
            <a:extLst>
              <a:ext uri="{FF2B5EF4-FFF2-40B4-BE49-F238E27FC236}">
                <a16:creationId xmlns:a16="http://schemas.microsoft.com/office/drawing/2014/main" id="{DD1047CF-32DD-4F09-8291-A21B38D48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1466F-52E1-4F4E-9D52-F59EDD65606D}"/>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420952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FD6203-0841-4186-B403-DFDF7A5918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B00FCD-9631-4FD7-8E61-719A6E5F45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3B36A-0231-4730-94EB-3350CF59E78F}"/>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5" name="Footer Placeholder 4">
            <a:extLst>
              <a:ext uri="{FF2B5EF4-FFF2-40B4-BE49-F238E27FC236}">
                <a16:creationId xmlns:a16="http://schemas.microsoft.com/office/drawing/2014/main" id="{DC852702-E1B0-4314-809D-916C84CC7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F87F0-B460-46C8-91A2-58423AFAAAF5}"/>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37073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F68-0454-4927-86A3-196C74579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255C8-6A5B-4151-8C67-607827232D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22963-24E4-42EA-AA05-6082238CBCCA}"/>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5" name="Footer Placeholder 4">
            <a:extLst>
              <a:ext uri="{FF2B5EF4-FFF2-40B4-BE49-F238E27FC236}">
                <a16:creationId xmlns:a16="http://schemas.microsoft.com/office/drawing/2014/main" id="{76F126DD-4BBD-4F89-9220-D5AA130FA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85FD5-C5E8-42BF-8FFD-1634C7CB51C8}"/>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180073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D4BA-7C64-43AD-B8DC-2E87134A95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7CFE13-9A1B-4EF3-B659-AF7D0347D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5F9129-616E-48B0-B058-7C4D57D3D601}"/>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5" name="Footer Placeholder 4">
            <a:extLst>
              <a:ext uri="{FF2B5EF4-FFF2-40B4-BE49-F238E27FC236}">
                <a16:creationId xmlns:a16="http://schemas.microsoft.com/office/drawing/2014/main" id="{145746AC-8620-445F-909B-3E6370B77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D6155-737E-4A0F-A94D-2D2ED4DFFFE9}"/>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287650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1992-4509-47A8-96A1-7F07287D8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0A427-CAA9-488F-8967-CCB9BA53C1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F7E5DC-7CAC-40B9-8FB5-7CF423ABCC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D747A9-7128-4FCC-BE42-8D5CF190EB34}"/>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6" name="Footer Placeholder 5">
            <a:extLst>
              <a:ext uri="{FF2B5EF4-FFF2-40B4-BE49-F238E27FC236}">
                <a16:creationId xmlns:a16="http://schemas.microsoft.com/office/drawing/2014/main" id="{D157ED92-C78C-4328-B6A9-A3500CEB3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E3F8C-19BD-4743-A621-26B27E7EFEBE}"/>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69469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D94B-D59D-4942-BE47-519226FC89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67B5F6-530A-4ABE-8260-E6ABBCDB1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881AAC-5776-4906-9F15-B85C21D562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2219A-844E-4813-9644-1356CC3273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89B4E7-666B-487A-8DCE-A71E8ECE2A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5A301-2BA3-4272-8F34-07120075F4DE}"/>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8" name="Footer Placeholder 7">
            <a:extLst>
              <a:ext uri="{FF2B5EF4-FFF2-40B4-BE49-F238E27FC236}">
                <a16:creationId xmlns:a16="http://schemas.microsoft.com/office/drawing/2014/main" id="{99FAA6D8-2C77-4A2C-8655-B5D8706A8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698E18-1EF8-4BD7-9DA7-6895556BDDB6}"/>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136912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6048-74BB-441A-AA16-9132C32323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F59A13-3741-4671-BE39-8EA97541AA9A}"/>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4" name="Footer Placeholder 3">
            <a:extLst>
              <a:ext uri="{FF2B5EF4-FFF2-40B4-BE49-F238E27FC236}">
                <a16:creationId xmlns:a16="http://schemas.microsoft.com/office/drawing/2014/main" id="{87356BDB-DA7D-416E-B55F-3DCBCD87B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4C404D-CDD0-489E-A4F4-03620AAEBD65}"/>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385356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17C86-040A-491E-B480-B18FD104075E}"/>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3" name="Footer Placeholder 2">
            <a:extLst>
              <a:ext uri="{FF2B5EF4-FFF2-40B4-BE49-F238E27FC236}">
                <a16:creationId xmlns:a16="http://schemas.microsoft.com/office/drawing/2014/main" id="{E0BB7635-8981-42CC-8A38-C13E56E35B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9CF60-E32C-4A54-AA05-1F5F5742F2EB}"/>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318731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7C43-B421-4F35-A9FB-C9C0141E3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1A8C3-B85F-41E2-9877-7D1B2A95A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D7A4B5-35AA-4CE6-9757-5AFB10B55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FDAE00-1AB4-4012-8126-616E01CDDACA}"/>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6" name="Footer Placeholder 5">
            <a:extLst>
              <a:ext uri="{FF2B5EF4-FFF2-40B4-BE49-F238E27FC236}">
                <a16:creationId xmlns:a16="http://schemas.microsoft.com/office/drawing/2014/main" id="{38118E43-0AF8-41AA-8FEA-08C69C0A3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6456C-E579-4173-8825-705310ABFF9B}"/>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224009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DB94-D603-458C-A33F-FCB9E2270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A0F08E-19AB-42CD-BFCB-C65D22294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236185-D20F-494E-A26A-68A469B55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0BBB22-2221-4E81-9D80-6E017C90EEA1}"/>
              </a:ext>
            </a:extLst>
          </p:cNvPr>
          <p:cNvSpPr>
            <a:spLocks noGrp="1"/>
          </p:cNvSpPr>
          <p:nvPr>
            <p:ph type="dt" sz="half" idx="10"/>
          </p:nvPr>
        </p:nvSpPr>
        <p:spPr/>
        <p:txBody>
          <a:bodyPr/>
          <a:lstStyle/>
          <a:p>
            <a:fld id="{D3CD9794-10F0-48B8-A6A8-66CFA8B01D80}" type="datetimeFigureOut">
              <a:rPr lang="en-US" smtClean="0"/>
              <a:t>6/29/2018</a:t>
            </a:fld>
            <a:endParaRPr lang="en-US"/>
          </a:p>
        </p:txBody>
      </p:sp>
      <p:sp>
        <p:nvSpPr>
          <p:cNvPr id="6" name="Footer Placeholder 5">
            <a:extLst>
              <a:ext uri="{FF2B5EF4-FFF2-40B4-BE49-F238E27FC236}">
                <a16:creationId xmlns:a16="http://schemas.microsoft.com/office/drawing/2014/main" id="{049D796F-3DC9-41A3-AEE0-BA7138DBE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92ED2-E0DF-437F-8CD4-1B42EBCE2574}"/>
              </a:ext>
            </a:extLst>
          </p:cNvPr>
          <p:cNvSpPr>
            <a:spLocks noGrp="1"/>
          </p:cNvSpPr>
          <p:nvPr>
            <p:ph type="sldNum" sz="quarter" idx="12"/>
          </p:nvPr>
        </p:nvSpPr>
        <p:spPr/>
        <p:txBody>
          <a:bodyPr/>
          <a:lstStyle/>
          <a:p>
            <a:fld id="{24359A95-B892-41BF-A2BF-FB44229E5DC2}" type="slidenum">
              <a:rPr lang="en-US" smtClean="0"/>
              <a:t>‹#›</a:t>
            </a:fld>
            <a:endParaRPr lang="en-US"/>
          </a:p>
        </p:txBody>
      </p:sp>
    </p:spTree>
    <p:extLst>
      <p:ext uri="{BB962C8B-B14F-4D97-AF65-F5344CB8AC3E}">
        <p14:creationId xmlns:p14="http://schemas.microsoft.com/office/powerpoint/2010/main" val="417696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8744A-5A70-4BAA-AE0B-DE4B10A7E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509493-3793-4B45-93F4-B5737545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FAD67-126A-4E1B-9172-D4DE24581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D9794-10F0-48B8-A6A8-66CFA8B01D80}" type="datetimeFigureOut">
              <a:rPr lang="en-US" smtClean="0"/>
              <a:t>6/29/2018</a:t>
            </a:fld>
            <a:endParaRPr lang="en-US"/>
          </a:p>
        </p:txBody>
      </p:sp>
      <p:sp>
        <p:nvSpPr>
          <p:cNvPr id="5" name="Footer Placeholder 4">
            <a:extLst>
              <a:ext uri="{FF2B5EF4-FFF2-40B4-BE49-F238E27FC236}">
                <a16:creationId xmlns:a16="http://schemas.microsoft.com/office/drawing/2014/main" id="{1EAD4E39-C98C-40AC-8AC0-EAAE0D3D7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810AD4-0D9F-493B-92C3-0A22A4F78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9A95-B892-41BF-A2BF-FB44229E5DC2}" type="slidenum">
              <a:rPr lang="en-US" smtClean="0"/>
              <a:t>‹#›</a:t>
            </a:fld>
            <a:endParaRPr lang="en-US"/>
          </a:p>
        </p:txBody>
      </p:sp>
    </p:spTree>
    <p:extLst>
      <p:ext uri="{BB962C8B-B14F-4D97-AF65-F5344CB8AC3E}">
        <p14:creationId xmlns:p14="http://schemas.microsoft.com/office/powerpoint/2010/main" val="10748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6.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20316" y="-24067"/>
            <a:ext cx="6051884" cy="6906129"/>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7" name="Parallelogram 6">
            <a:extLst>
              <a:ext uri="{FF2B5EF4-FFF2-40B4-BE49-F238E27FC236}">
                <a16:creationId xmlns:a16="http://schemas.microsoft.com/office/drawing/2014/main" id="{1AF76246-0D8A-4AFC-9D7E-D672A0C83929}"/>
              </a:ext>
            </a:extLst>
          </p:cNvPr>
          <p:cNvSpPr/>
          <p:nvPr/>
        </p:nvSpPr>
        <p:spPr>
          <a:xfrm>
            <a:off x="5931568" y="-24066"/>
            <a:ext cx="4383504" cy="6882066"/>
          </a:xfrm>
          <a:prstGeom prst="parallelogram">
            <a:avLst>
              <a:gd name="adj" fmla="val 691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E6DA3FA9-F26E-4A50-8A6B-45384FFE179A}"/>
              </a:ext>
            </a:extLst>
          </p:cNvPr>
          <p:cNvSpPr/>
          <p:nvPr/>
        </p:nvSpPr>
        <p:spPr>
          <a:xfrm flipH="1">
            <a:off x="3874166" y="1"/>
            <a:ext cx="3404939" cy="6882062"/>
          </a:xfrm>
          <a:prstGeom prst="parallelogram">
            <a:avLst>
              <a:gd name="adj" fmla="val 60009"/>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935F425B-12D9-4EB0-A894-F373BF574FCF}"/>
              </a:ext>
            </a:extLst>
          </p:cNvPr>
          <p:cNvSpPr/>
          <p:nvPr/>
        </p:nvSpPr>
        <p:spPr>
          <a:xfrm flipV="1">
            <a:off x="8953493" y="-24066"/>
            <a:ext cx="2741202" cy="4343400"/>
          </a:xfrm>
          <a:prstGeom prst="parallelogram">
            <a:avLst>
              <a:gd name="adj" fmla="val 5019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55BF4E-FA36-42E3-B585-3AC8BB87105C}"/>
              </a:ext>
            </a:extLst>
          </p:cNvPr>
          <p:cNvSpPr/>
          <p:nvPr/>
        </p:nvSpPr>
        <p:spPr>
          <a:xfrm>
            <a:off x="5791200" y="2936281"/>
            <a:ext cx="6400800" cy="16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1064793" y="2936283"/>
            <a:ext cx="4800601" cy="1617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7997A67-2BBD-4BC0-B330-ED295C98497A}"/>
              </a:ext>
            </a:extLst>
          </p:cNvPr>
          <p:cNvSpPr/>
          <p:nvPr/>
        </p:nvSpPr>
        <p:spPr>
          <a:xfrm flipV="1">
            <a:off x="4738432" y="2936282"/>
            <a:ext cx="1742574" cy="1624260"/>
          </a:xfrm>
          <a:prstGeom prst="parallelogram">
            <a:avLst>
              <a:gd name="adj" fmla="val 289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E35529F-FAF6-4DFE-BC87-7AC9240D9533}"/>
              </a:ext>
            </a:extLst>
          </p:cNvPr>
          <p:cNvSpPr txBox="1"/>
          <p:nvPr/>
        </p:nvSpPr>
        <p:spPr>
          <a:xfrm>
            <a:off x="6064410" y="3008359"/>
            <a:ext cx="5005640" cy="1569660"/>
          </a:xfrm>
          <a:prstGeom prst="rect">
            <a:avLst/>
          </a:prstGeom>
          <a:noFill/>
        </p:spPr>
        <p:txBody>
          <a:bodyPr wrap="square" rtlCol="0">
            <a:spAutoFit/>
          </a:bodyPr>
          <a:lstStyle/>
          <a:p>
            <a:pPr algn="ctr"/>
            <a:r>
              <a:rPr lang="en-US" sz="2400" b="1">
                <a:solidFill>
                  <a:schemeClr val="tx1">
                    <a:lumMod val="95000"/>
                    <a:lumOff val="5000"/>
                  </a:schemeClr>
                </a:solidFill>
                <a:latin typeface="Bodoni MT" panose="02070603080606020203" pitchFamily="18" charset="0"/>
              </a:rPr>
              <a:t>CITIZENS’ CONFIDENCE IN THE ELECTORAL SYSTEM</a:t>
            </a:r>
          </a:p>
          <a:p>
            <a:pPr algn="ctr"/>
            <a:r>
              <a:rPr lang="en-US" sz="2400" b="1">
                <a:solidFill>
                  <a:schemeClr val="tx1">
                    <a:lumMod val="95000"/>
                    <a:lumOff val="5000"/>
                  </a:schemeClr>
                </a:solidFill>
                <a:latin typeface="Bodoni MT" panose="02070603080606020203" pitchFamily="18" charset="0"/>
              </a:rPr>
              <a:t> Public opinion research </a:t>
            </a:r>
          </a:p>
          <a:p>
            <a:pPr algn="ctr"/>
            <a:r>
              <a:rPr lang="en-US" sz="2400" b="1">
                <a:solidFill>
                  <a:schemeClr val="tx1">
                    <a:lumMod val="95000"/>
                    <a:lumOff val="5000"/>
                  </a:schemeClr>
                </a:solidFill>
                <a:latin typeface="Bodoni MT" panose="02070603080606020203" pitchFamily="18" charset="0"/>
              </a:rPr>
              <a:t>March, 2018.</a:t>
            </a:r>
            <a:endParaRPr lang="en-US" sz="2400" b="1" dirty="0">
              <a:solidFill>
                <a:schemeClr val="tx1">
                  <a:lumMod val="95000"/>
                  <a:lumOff val="5000"/>
                </a:schemeClr>
              </a:solidFill>
              <a:latin typeface="Bodoni MT" panose="02070603080606020203" pitchFamily="18" charset="0"/>
            </a:endParaRPr>
          </a:p>
        </p:txBody>
      </p:sp>
      <p:pic>
        <p:nvPicPr>
          <p:cNvPr id="17" name="Picture 16"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291" y="3218167"/>
            <a:ext cx="1872459" cy="1062896"/>
          </a:xfrm>
          <a:prstGeom prst="rect">
            <a:avLst/>
          </a:prstGeom>
        </p:spPr>
      </p:pic>
      <p:pic>
        <p:nvPicPr>
          <p:cNvPr id="19" name="Picture 18">
            <a:extLst>
              <a:ext uri="{FF2B5EF4-FFF2-40B4-BE49-F238E27FC236}">
                <a16:creationId xmlns:a16="http://schemas.microsoft.com/office/drawing/2014/main" id="{FFB3217A-5683-4A0C-AFFF-822836D82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27" y="3218167"/>
            <a:ext cx="1651750" cy="1101167"/>
          </a:xfrm>
          <a:prstGeom prst="rect">
            <a:avLst/>
          </a:prstGeom>
        </p:spPr>
      </p:pic>
      <p:sp>
        <p:nvSpPr>
          <p:cNvPr id="2" name="TextBox 1"/>
          <p:cNvSpPr txBox="1"/>
          <p:nvPr/>
        </p:nvSpPr>
        <p:spPr>
          <a:xfrm>
            <a:off x="-91751" y="5782805"/>
            <a:ext cx="5810255" cy="738664"/>
          </a:xfrm>
          <a:prstGeom prst="rect">
            <a:avLst/>
          </a:prstGeom>
          <a:noFill/>
        </p:spPr>
        <p:txBody>
          <a:bodyPr wrap="square" rtlCol="0">
            <a:spAutoFit/>
          </a:bodyPr>
          <a:lstStyle/>
          <a:p>
            <a:pPr algn="just"/>
            <a:r>
              <a:rPr lang="en-US" sz="1400" i="1" dirty="0">
                <a:solidFill>
                  <a:schemeClr val="bg1"/>
                </a:solidFill>
              </a:rPr>
              <a:t>This project is supported by the European Union through the Delegation of the EU to Montenegro. The findings of this research are exclusively the responsibility of the author and do not reflect attitudes of the EU. </a:t>
            </a:r>
          </a:p>
        </p:txBody>
      </p:sp>
    </p:spTree>
    <p:extLst>
      <p:ext uri="{BB962C8B-B14F-4D97-AF65-F5344CB8AC3E}">
        <p14:creationId xmlns:p14="http://schemas.microsoft.com/office/powerpoint/2010/main" val="402134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151260" y="205490"/>
            <a:ext cx="10515600" cy="786215"/>
          </a:xfrm>
        </p:spPr>
        <p:txBody>
          <a:bodyPr>
            <a:noAutofit/>
          </a:bodyPr>
          <a:lstStyle/>
          <a:p>
            <a:r>
              <a:rPr lang="en-US" sz="2400" dirty="0">
                <a:latin typeface="Bodoni MT" panose="02070603080606020203" pitchFamily="18" charset="0"/>
              </a:rPr>
              <a:t>Overview of research findings</a:t>
            </a:r>
            <a:r>
              <a:rPr lang="sr-Latn-ME" sz="2400" dirty="0">
                <a:latin typeface="Bodoni MT" panose="02070603080606020203" pitchFamily="18" charset="0"/>
              </a:rPr>
              <a:t>:</a:t>
            </a:r>
            <a:br>
              <a:rPr lang="en-US" sz="2400" dirty="0">
                <a:latin typeface="Bodoni MT" panose="02070603080606020203" pitchFamily="18" charset="0"/>
              </a:rPr>
            </a:br>
            <a:r>
              <a:rPr lang="sr-Latn-ME" sz="2400" dirty="0">
                <a:latin typeface="Bodoni MT" panose="02070603080606020203" pitchFamily="18" charset="0"/>
              </a:rPr>
              <a:t> </a:t>
            </a:r>
            <a:r>
              <a:rPr lang="en-US" sz="2400" dirty="0">
                <a:latin typeface="Bodoni MT" panose="02070603080606020203" pitchFamily="18" charset="0"/>
              </a:rPr>
              <a:t>Trust in the institutions of the electoral system</a:t>
            </a:r>
            <a:br>
              <a:rPr lang="sr-Latn-ME" sz="2400" dirty="0">
                <a:latin typeface="Bodoni MT" panose="02070603080606020203" pitchFamily="18" charset="0"/>
              </a:rPr>
            </a:br>
            <a:endParaRPr lang="en-US" sz="1800" dirty="0">
              <a:latin typeface="Bodoni MT" panose="02070603080606020203" pitchFamily="18" charset="0"/>
            </a:endParaRP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454260" y="1197195"/>
            <a:ext cx="8240435" cy="5395271"/>
          </a:xfrm>
          <a:prstGeom prst="rect">
            <a:avLst/>
          </a:prstGeom>
        </p:spPr>
        <p:txBody>
          <a:bodyPr>
            <a:noAutofit/>
          </a:bodyPr>
          <a:lstStyle/>
          <a:p>
            <a:pPr algn="just">
              <a:spcBef>
                <a:spcPts val="1800"/>
              </a:spcBef>
              <a:buClr>
                <a:srgbClr val="263050"/>
              </a:buClr>
              <a:buSzPct val="80000"/>
            </a:pPr>
            <a:r>
              <a:rPr lang="en-US" sz="1800" dirty="0">
                <a:latin typeface="Bodoni MT" panose="02070603080606020203" pitchFamily="18" charset="0"/>
              </a:rPr>
              <a:t>Trust in the institutions responsible for conducting elections have 35.4% of respondents, compared to 30.7% of respondents who state they do</a:t>
            </a:r>
            <a:r>
              <a:rPr lang="sr-Latn-ME" sz="1800" dirty="0">
                <a:latin typeface="Bodoni MT" panose="02070603080606020203" pitchFamily="18" charset="0"/>
              </a:rPr>
              <a:t> </a:t>
            </a:r>
            <a:r>
              <a:rPr lang="en-US" sz="1800" dirty="0">
                <a:latin typeface="Bodoni MT" panose="02070603080606020203" pitchFamily="18" charset="0"/>
              </a:rPr>
              <a:t>n</a:t>
            </a:r>
            <a:r>
              <a:rPr lang="sr-Latn-ME" sz="1800" dirty="0">
                <a:latin typeface="Bodoni MT" panose="02070603080606020203" pitchFamily="18" charset="0"/>
              </a:rPr>
              <a:t>o</a:t>
            </a:r>
            <a:r>
              <a:rPr lang="en-US" sz="1800" dirty="0">
                <a:latin typeface="Bodoni MT" panose="02070603080606020203" pitchFamily="18" charset="0"/>
              </a:rPr>
              <a:t>t have trust and 27.5% of respondents who gave a neutral response to that question. Expressed on the five-degree  scale, the average level of citizens’ trust is 2.99.</a:t>
            </a:r>
          </a:p>
          <a:p>
            <a:pPr algn="just">
              <a:spcBef>
                <a:spcPts val="1800"/>
              </a:spcBef>
              <a:buClr>
                <a:srgbClr val="263050"/>
              </a:buClr>
              <a:buSzPct val="80000"/>
            </a:pPr>
            <a:r>
              <a:rPr lang="en-US" sz="1800" dirty="0">
                <a:latin typeface="Bodoni MT" panose="02070603080606020203" pitchFamily="18" charset="0"/>
              </a:rPr>
              <a:t>A higher level of trust is shown by respondents who state they are a member of a political party, so one half of these respondents state they do have trust in the electoral institutions</a:t>
            </a:r>
            <a:r>
              <a:rPr lang="sr-Latn-ME" sz="1800" dirty="0">
                <a:latin typeface="Bodoni MT" panose="02070603080606020203" pitchFamily="18" charset="0"/>
              </a:rPr>
              <a:t>. Among</a:t>
            </a:r>
            <a:r>
              <a:rPr lang="en-US" sz="1800" dirty="0">
                <a:latin typeface="Bodoni MT" panose="02070603080606020203" pitchFamily="18" charset="0"/>
              </a:rPr>
              <a:t> respondents who are not party members, 31.5% </a:t>
            </a:r>
            <a:r>
              <a:rPr lang="sr-Latn-ME" sz="1800" dirty="0">
                <a:latin typeface="Bodoni MT" panose="02070603080606020203" pitchFamily="18" charset="0"/>
              </a:rPr>
              <a:t>state t</a:t>
            </a:r>
            <a:r>
              <a:rPr lang="en-US" sz="1800" dirty="0">
                <a:latin typeface="Bodoni MT" panose="02070603080606020203" pitchFamily="18" charset="0"/>
              </a:rPr>
              <a:t>hey</a:t>
            </a:r>
            <a:r>
              <a:rPr lang="sr-Latn-ME" sz="1800" dirty="0">
                <a:latin typeface="Bodoni MT" panose="02070603080606020203" pitchFamily="18" charset="0"/>
              </a:rPr>
              <a:t> </a:t>
            </a:r>
            <a:r>
              <a:rPr lang="en-US" sz="1800" dirty="0">
                <a:latin typeface="Bodoni MT" panose="02070603080606020203" pitchFamily="18" charset="0"/>
              </a:rPr>
              <a:t>have trust. Respondents </a:t>
            </a:r>
            <a:r>
              <a:rPr lang="sr-Latn-ME" sz="1800" dirty="0">
                <a:latin typeface="Bodoni MT" panose="02070603080606020203" pitchFamily="18" charset="0"/>
              </a:rPr>
              <a:t>of</a:t>
            </a:r>
            <a:r>
              <a:rPr lang="en-US" sz="1800" dirty="0">
                <a:latin typeface="Bodoni MT" panose="02070603080606020203" pitchFamily="18" charset="0"/>
              </a:rPr>
              <a:t> the</a:t>
            </a:r>
            <a:r>
              <a:rPr lang="sr-Latn-ME" sz="1800" dirty="0">
                <a:latin typeface="Bodoni MT" panose="02070603080606020203" pitchFamily="18" charset="0"/>
              </a:rPr>
              <a:t> </a:t>
            </a:r>
            <a:r>
              <a:rPr lang="en-US" sz="1800" dirty="0">
                <a:latin typeface="Bodoni MT" panose="02070603080606020203" pitchFamily="18" charset="0"/>
              </a:rPr>
              <a:t>Serbian nationality</a:t>
            </a:r>
            <a:r>
              <a:rPr lang="sr-Latn-ME" sz="1800" dirty="0">
                <a:latin typeface="Bodoni MT" panose="02070603080606020203" pitchFamily="18" charset="0"/>
              </a:rPr>
              <a:t> </a:t>
            </a:r>
            <a:r>
              <a:rPr lang="en-US" sz="1800" dirty="0">
                <a:latin typeface="Bodoni MT" panose="02070603080606020203" pitchFamily="18" charset="0"/>
              </a:rPr>
              <a:t>show the smallest degree of trust </a:t>
            </a:r>
            <a:r>
              <a:rPr lang="sr-Latn-ME" sz="1800" dirty="0">
                <a:latin typeface="Bodoni MT" panose="02070603080606020203" pitchFamily="18" charset="0"/>
              </a:rPr>
              <a:t>(</a:t>
            </a:r>
            <a:r>
              <a:rPr lang="en-US" sz="1800" dirty="0">
                <a:latin typeface="Bodoni MT" panose="02070603080606020203" pitchFamily="18" charset="0"/>
              </a:rPr>
              <a:t>16.3%</a:t>
            </a:r>
            <a:r>
              <a:rPr lang="sr-Latn-ME" sz="1800" dirty="0">
                <a:latin typeface="Bodoni MT" panose="02070603080606020203" pitchFamily="18" charset="0"/>
              </a:rPr>
              <a:t>),</a:t>
            </a:r>
            <a:r>
              <a:rPr lang="en-US" sz="1800" dirty="0">
                <a:latin typeface="Bodoni MT" panose="02070603080606020203" pitchFamily="18" charset="0"/>
              </a:rPr>
              <a:t> while among Montenegrins 45.6% of respondents state they have trust in the electoral institutions. </a:t>
            </a:r>
          </a:p>
          <a:p>
            <a:pPr algn="just">
              <a:spcBef>
                <a:spcPts val="1800"/>
              </a:spcBef>
              <a:buClr>
                <a:srgbClr val="263050"/>
              </a:buClr>
              <a:buSzPct val="80000"/>
            </a:pPr>
            <a:r>
              <a:rPr lang="en-US" sz="1800" dirty="0">
                <a:latin typeface="Bodoni MT" panose="02070603080606020203" pitchFamily="18" charset="0"/>
              </a:rPr>
              <a:t>Agency for Prevention of Corruption</a:t>
            </a:r>
            <a:r>
              <a:rPr lang="sr-Latn-ME" sz="1800" dirty="0">
                <a:latin typeface="Bodoni MT" panose="02070603080606020203" pitchFamily="18" charset="0"/>
              </a:rPr>
              <a:t> (A</a:t>
            </a:r>
            <a:r>
              <a:rPr lang="en-US" sz="1800" dirty="0">
                <a:latin typeface="Bodoni MT" panose="02070603080606020203" pitchFamily="18" charset="0"/>
              </a:rPr>
              <a:t>PC</a:t>
            </a:r>
            <a:r>
              <a:rPr lang="sr-Latn-ME" sz="1800" dirty="0">
                <a:latin typeface="Bodoni MT" panose="02070603080606020203" pitchFamily="18" charset="0"/>
              </a:rPr>
              <a:t>) is evaluated with the lowest av</a:t>
            </a:r>
            <a:r>
              <a:rPr lang="en-US" sz="1800" dirty="0">
                <a:latin typeface="Bodoni MT" panose="02070603080606020203" pitchFamily="18" charset="0"/>
              </a:rPr>
              <a:t>e</a:t>
            </a:r>
            <a:r>
              <a:rPr lang="sr-Latn-ME" sz="1800" dirty="0">
                <a:latin typeface="Bodoni MT" panose="02070603080606020203" pitchFamily="18" charset="0"/>
              </a:rPr>
              <a:t>rage grade</a:t>
            </a:r>
            <a:r>
              <a:rPr lang="en-US" sz="1800" dirty="0">
                <a:latin typeface="Bodoni MT" panose="02070603080606020203" pitchFamily="18" charset="0"/>
              </a:rPr>
              <a:t> (2.89),</a:t>
            </a:r>
            <a:r>
              <a:rPr lang="sr-Latn-ME" sz="1800" dirty="0">
                <a:latin typeface="Bodoni MT" panose="02070603080606020203" pitchFamily="18" charset="0"/>
              </a:rPr>
              <a:t> </a:t>
            </a:r>
            <a:r>
              <a:rPr lang="en-US" sz="1800" dirty="0">
                <a:latin typeface="Bodoni MT" panose="02070603080606020203" pitchFamily="18" charset="0"/>
              </a:rPr>
              <a:t>on the </a:t>
            </a:r>
            <a:r>
              <a:rPr lang="sr-Latn-ME" sz="1800" dirty="0">
                <a:latin typeface="Bodoni MT" panose="02070603080606020203" pitchFamily="18" charset="0"/>
              </a:rPr>
              <a:t>five-degree scale that indicates respondents</a:t>
            </a:r>
            <a:r>
              <a:rPr lang="en-US" sz="1800" dirty="0">
                <a:latin typeface="Bodoni MT" panose="02070603080606020203" pitchFamily="18" charset="0"/>
              </a:rPr>
              <a:t>’ satisfaction regarding the quality of work of electoral institutions. The average grade of the quality of work of the State Audit Institution is 3.05; For the Constitutional Court 3.08; State Election Commission 3.17; Municipal Election Commissions 3.18; Ministry of Internal Affairs 3.18; Polling boards 3.26; The highest grade 3.4 is given to NGOs for their work during election process monitoring. Satisfaction with the work of the mentioned institutions and organizations state between 33.7% and 47.2% of respondents, which shows a relatively insufficient degree of satisfaction.</a:t>
            </a:r>
          </a:p>
        </p:txBody>
      </p:sp>
    </p:spTree>
    <p:extLst>
      <p:ext uri="{BB962C8B-B14F-4D97-AF65-F5344CB8AC3E}">
        <p14:creationId xmlns:p14="http://schemas.microsoft.com/office/powerpoint/2010/main" val="63560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316677" y="116208"/>
            <a:ext cx="10515600" cy="786215"/>
          </a:xfrm>
        </p:spPr>
        <p:txBody>
          <a:bodyPr>
            <a:normAutofit fontScale="90000"/>
          </a:bodyPr>
          <a:lstStyle/>
          <a:p>
            <a:r>
              <a:rPr lang="en-US" sz="2800" dirty="0">
                <a:latin typeface="Bodoni MT" panose="02070603080606020203" pitchFamily="18" charset="0"/>
              </a:rPr>
              <a:t>Overview of research findings</a:t>
            </a:r>
            <a:r>
              <a:rPr lang="sr-Latn-ME" sz="2800" dirty="0">
                <a:latin typeface="Bodoni MT" panose="02070603080606020203" pitchFamily="18" charset="0"/>
              </a:rPr>
              <a:t>: </a:t>
            </a:r>
            <a:br>
              <a:rPr lang="en-US" sz="2800" dirty="0">
                <a:latin typeface="Bodoni MT" panose="02070603080606020203" pitchFamily="18" charset="0"/>
              </a:rPr>
            </a:br>
            <a:r>
              <a:rPr lang="en-US" sz="2800" dirty="0">
                <a:latin typeface="Bodoni MT" panose="02070603080606020203" pitchFamily="18" charset="0"/>
              </a:rPr>
              <a:t>General rating of the electoral system</a:t>
            </a: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454260" y="1098093"/>
            <a:ext cx="8240435" cy="5395271"/>
          </a:xfrm>
          <a:prstGeom prst="rect">
            <a:avLst/>
          </a:prstGeom>
        </p:spPr>
        <p:txBody>
          <a:bodyPr>
            <a:noAutofit/>
          </a:bodyPr>
          <a:lstStyle/>
          <a:p>
            <a:pPr algn="just">
              <a:spcBef>
                <a:spcPts val="1800"/>
              </a:spcBef>
              <a:buClr>
                <a:srgbClr val="263050"/>
              </a:buClr>
              <a:buSzPct val="80000"/>
            </a:pPr>
            <a:r>
              <a:rPr lang="en-US" sz="1800" dirty="0">
                <a:latin typeface="Bodoni MT" panose="02070603080606020203" pitchFamily="18" charset="0"/>
              </a:rPr>
              <a:t>Trust that the data from the Central Voter Register is up-to-date and correct, have 42.0% of respondents. Every fourth respondent, more precisely 27.7% of respondents, state they do not have trust and 24.9% gave a neutral response. Among the respondents who state they are a member of a political party, 57.2% have trust, which is a significantly higher degree compared to respondents who are not a member of any party (37.4%).</a:t>
            </a:r>
          </a:p>
          <a:p>
            <a:pPr algn="just">
              <a:spcBef>
                <a:spcPts val="1800"/>
              </a:spcBef>
              <a:buClr>
                <a:srgbClr val="263050"/>
              </a:buClr>
              <a:buSzPct val="80000"/>
            </a:pPr>
            <a:r>
              <a:rPr lang="en-US" sz="1800" dirty="0">
                <a:latin typeface="Bodoni MT" panose="02070603080606020203" pitchFamily="18" charset="0"/>
              </a:rPr>
              <a:t>That the Parliamentary elections in 2016 were fair and free, evaluate 45.5% of respondents, compared to 32.6% of respondents who gave a negative answer. 17.6% state they cannot estimate, and 4.3% do not know or did not give an answer to this question. On the sample of respondents who answered positively or negatively, 58.3% of respondents have a positive attitude, while 41.7% of respondents show a negative attitude and estimate that the Parliamentary elections were not free and fair.  Respondents from the northern and central region show a more positive attitude, as well as respondents who are members of a political party. Distribution of answers varies based on categories of nationality and gender. </a:t>
            </a:r>
            <a:endParaRPr lang="sr-Latn-ME" sz="1800" dirty="0">
              <a:latin typeface="Bodoni MT" panose="02070603080606020203" pitchFamily="18" charset="0"/>
            </a:endParaRPr>
          </a:p>
          <a:p>
            <a:pPr algn="just">
              <a:spcBef>
                <a:spcPts val="1800"/>
              </a:spcBef>
              <a:buClr>
                <a:srgbClr val="263050"/>
              </a:buClr>
              <a:buSzPct val="80000"/>
            </a:pPr>
            <a:r>
              <a:rPr lang="sr-Latn-ME" sz="1800" dirty="0">
                <a:latin typeface="Bodoni MT" panose="02070603080606020203" pitchFamily="18" charset="0"/>
              </a:rPr>
              <a:t>More than half of respondents, 58.5% think that opposition parties shou</a:t>
            </a:r>
            <a:r>
              <a:rPr lang="en-US" sz="1800" dirty="0" err="1">
                <a:latin typeface="Bodoni MT" panose="02070603080606020203" pitchFamily="18" charset="0"/>
              </a:rPr>
              <a:t>ld</a:t>
            </a:r>
            <a:r>
              <a:rPr lang="en-US" sz="1800" dirty="0">
                <a:latin typeface="Bodoni MT" panose="02070603080606020203" pitchFamily="18" charset="0"/>
              </a:rPr>
              <a:t> not continue to boycott the Parliament, compared to 18.4% of respondents who supported the boycott. Distribution of answers varies significantly in relation to: region, education, party membership and nationality.</a:t>
            </a:r>
          </a:p>
          <a:p>
            <a:pPr marL="0" indent="0" algn="just">
              <a:spcBef>
                <a:spcPts val="1800"/>
              </a:spcBef>
              <a:buClr>
                <a:srgbClr val="263050"/>
              </a:buClr>
              <a:buSzPct val="80000"/>
              <a:buNone/>
            </a:pPr>
            <a:endParaRPr lang="en-US" sz="1800" dirty="0">
              <a:latin typeface="Bodoni MT" panose="02070603080606020203" pitchFamily="18" charset="0"/>
            </a:endParaRPr>
          </a:p>
          <a:p>
            <a:pPr marL="0" indent="0" algn="just">
              <a:buNone/>
            </a:pPr>
            <a:endParaRPr lang="en-US" sz="1800" dirty="0">
              <a:latin typeface="Bodoni MT" panose="02070603080606020203" pitchFamily="18" charset="0"/>
            </a:endParaRPr>
          </a:p>
        </p:txBody>
      </p:sp>
    </p:spTree>
    <p:extLst>
      <p:ext uri="{BB962C8B-B14F-4D97-AF65-F5344CB8AC3E}">
        <p14:creationId xmlns:p14="http://schemas.microsoft.com/office/powerpoint/2010/main" val="327549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724165" y="161744"/>
            <a:ext cx="10515600" cy="786215"/>
          </a:xfrm>
        </p:spPr>
        <p:txBody>
          <a:bodyPr>
            <a:normAutofit/>
          </a:bodyPr>
          <a:lstStyle/>
          <a:p>
            <a:r>
              <a:rPr lang="en-US" sz="2400" dirty="0">
                <a:latin typeface="Bodoni MT" panose="02070603080606020203" pitchFamily="18" charset="0"/>
              </a:rPr>
              <a:t>Overview of research findings</a:t>
            </a:r>
            <a:r>
              <a:rPr lang="sr-Latn-ME" sz="2400" dirty="0">
                <a:latin typeface="Bodoni MT" panose="02070603080606020203" pitchFamily="18" charset="0"/>
              </a:rPr>
              <a:t>: </a:t>
            </a:r>
            <a:r>
              <a:rPr lang="en-US" sz="2400" dirty="0">
                <a:latin typeface="Bodoni MT" panose="02070603080606020203" pitchFamily="18" charset="0"/>
              </a:rPr>
              <a:t>Attitude towards existent legislation</a:t>
            </a: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454261" y="746012"/>
            <a:ext cx="7962511" cy="3059273"/>
          </a:xfrm>
          <a:prstGeom prst="rect">
            <a:avLst/>
          </a:prstGeom>
        </p:spPr>
        <p:txBody>
          <a:bodyPr>
            <a:noAutofit/>
          </a:bodyPr>
          <a:lstStyle/>
          <a:p>
            <a:pPr algn="just">
              <a:spcBef>
                <a:spcPts val="1800"/>
              </a:spcBef>
              <a:buClr>
                <a:srgbClr val="263050"/>
              </a:buClr>
              <a:buSzPct val="80000"/>
            </a:pPr>
            <a:r>
              <a:rPr lang="en-US" sz="1550" dirty="0">
                <a:latin typeface="Bodoni MT" panose="02070603080606020203" pitchFamily="18" charset="0"/>
              </a:rPr>
              <a:t>According to the opinion of 70.6% of respondents, the polling board should be consisted of both representatives of political parties and local administration officials. Similarly, 60.7% of respondents evaluate that the State Election Commission should be consisted of political parties’ representatives and independent experts predominantly. 23.2% of respondents evaluate that the SEC should be consisted of independent experts exclusively, while 8.3% of respondents evaluate that the SEC should be consisted of political party representatives exclusively. According to the existing law, just one member of the SEC who is an expert on issues of electoral legislation, is chosen from representatives of the civil society, NGOs and universities. </a:t>
            </a:r>
          </a:p>
          <a:p>
            <a:pPr algn="just">
              <a:spcBef>
                <a:spcPts val="1800"/>
              </a:spcBef>
              <a:buClr>
                <a:srgbClr val="263050"/>
              </a:buClr>
              <a:buSzPct val="80000"/>
            </a:pPr>
            <a:r>
              <a:rPr lang="en-US" sz="1550" dirty="0">
                <a:latin typeface="Bodoni MT" panose="02070603080606020203" pitchFamily="18" charset="0"/>
              </a:rPr>
              <a:t>Similarly, 70.6% of respondents evaluate that the polling board should be consisted of both representatives of political parties and local administration officials. According to the existing law, the polling board is consisted of representatives of political parties who are part of the local administration. </a:t>
            </a:r>
          </a:p>
          <a:p>
            <a:pPr algn="just">
              <a:spcBef>
                <a:spcPts val="1800"/>
              </a:spcBef>
              <a:buClr>
                <a:srgbClr val="263050"/>
              </a:buClr>
              <a:buSzPct val="80000"/>
            </a:pPr>
            <a:r>
              <a:rPr lang="en-US" sz="1550" dirty="0">
                <a:latin typeface="Bodoni MT" panose="02070603080606020203" pitchFamily="18" charset="0"/>
              </a:rPr>
              <a:t>More than half of respondents think that it’s necessary to regulate by law the obligation of parties to keep records of its members, to introduce procedures of electing party leadership directly by party members, and introduce procedures of democratic nomination of candidates to become MPs. There is not a provision in the existing legislation related to the stated obligation of parties, but they can be defined by a party’s statute.</a:t>
            </a:r>
          </a:p>
          <a:p>
            <a:pPr algn="just">
              <a:spcBef>
                <a:spcPts val="1800"/>
              </a:spcBef>
              <a:buClr>
                <a:srgbClr val="263050"/>
              </a:buClr>
              <a:buSzPct val="80000"/>
            </a:pPr>
            <a:r>
              <a:rPr lang="en-US" sz="1550" dirty="0">
                <a:latin typeface="Bodoni MT" panose="02070603080606020203" pitchFamily="18" charset="0"/>
              </a:rPr>
              <a:t>According to opinion of 45.1% of respondents, party leadership should be elected on elections in which all interested citizens could participate. In relation to data from 2016 (32.0%), there is an increase in number of respondents who believe that all interested citizens should be able to participate in elections for party leadership. Also, there is a noticeable decline in the number of respondents who think that party leadership should be elected at the party’s Congress, since it was 29.0% in 2016 and now it is 20.5%.</a:t>
            </a:r>
          </a:p>
        </p:txBody>
      </p:sp>
    </p:spTree>
    <p:extLst>
      <p:ext uri="{BB962C8B-B14F-4D97-AF65-F5344CB8AC3E}">
        <p14:creationId xmlns:p14="http://schemas.microsoft.com/office/powerpoint/2010/main" val="369988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114744" y="127899"/>
            <a:ext cx="10515600" cy="786215"/>
          </a:xfrm>
        </p:spPr>
        <p:txBody>
          <a:bodyPr>
            <a:normAutofit/>
          </a:bodyPr>
          <a:lstStyle/>
          <a:p>
            <a:r>
              <a:rPr lang="en-US" sz="2400" dirty="0">
                <a:latin typeface="Bodoni MT" panose="02070603080606020203" pitchFamily="18" charset="0"/>
              </a:rPr>
              <a:t>Overview of research findings</a:t>
            </a:r>
            <a:r>
              <a:rPr lang="sr-Latn-ME" sz="2400" dirty="0">
                <a:latin typeface="Bodoni MT" panose="02070603080606020203" pitchFamily="18" charset="0"/>
              </a:rPr>
              <a:t>: </a:t>
            </a:r>
            <a:r>
              <a:rPr lang="en-US" sz="2400" dirty="0">
                <a:latin typeface="Bodoni MT" panose="02070603080606020203" pitchFamily="18" charset="0"/>
              </a:rPr>
              <a:t>Work evaluation of polling boards</a:t>
            </a: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411998" y="731364"/>
            <a:ext cx="8240435" cy="5395271"/>
          </a:xfrm>
          <a:prstGeom prst="rect">
            <a:avLst/>
          </a:prstGeom>
        </p:spPr>
        <p:txBody>
          <a:bodyPr>
            <a:noAutofit/>
          </a:bodyPr>
          <a:lstStyle/>
          <a:p>
            <a:pPr algn="just">
              <a:spcBef>
                <a:spcPts val="1800"/>
              </a:spcBef>
              <a:buClr>
                <a:srgbClr val="263050"/>
              </a:buClr>
              <a:buSzPct val="80000"/>
            </a:pPr>
            <a:r>
              <a:rPr lang="en-US" sz="1800" dirty="0">
                <a:latin typeface="Bodoni MT" panose="02070603080606020203" pitchFamily="18" charset="0"/>
              </a:rPr>
              <a:t>Based on the sample of respondents who were members of the permanent composition of a polling board, 64.1% state they are satisfied with the work of the polling board, in which they participated the previous time. The number of respondents in the sample was 99. </a:t>
            </a:r>
          </a:p>
          <a:p>
            <a:pPr algn="just">
              <a:spcBef>
                <a:spcPts val="1800"/>
              </a:spcBef>
              <a:buClr>
                <a:srgbClr val="263050"/>
              </a:buClr>
              <a:buSzPct val="80000"/>
            </a:pPr>
            <a:r>
              <a:rPr lang="en-US" sz="1800" dirty="0">
                <a:latin typeface="Bodoni MT" panose="02070603080606020203" pitchFamily="18" charset="0"/>
              </a:rPr>
              <a:t>Based on the sample of respondents who were authorized political party representatives in the polling board, out of 44 respondents 61.1% are satisfied with the work of the polling board, compared to 17.4% who are not satisfied. </a:t>
            </a:r>
          </a:p>
          <a:p>
            <a:pPr algn="just">
              <a:spcBef>
                <a:spcPts val="1800"/>
              </a:spcBef>
              <a:buClr>
                <a:srgbClr val="263050"/>
              </a:buClr>
              <a:buSzPct val="80000"/>
            </a:pPr>
            <a:r>
              <a:rPr lang="en-US" sz="1800" dirty="0">
                <a:latin typeface="Bodoni MT" panose="02070603080606020203" pitchFamily="18" charset="0"/>
              </a:rPr>
              <a:t>Among respondents who were observers for a political party at a polling station, 69.4% evaluate the work of the polling board as satisfactory, compared to 12.9% of respondents who are not satisfied with the work of the polling board whose work they monitored the previous time. The number of respondents in the sample was 47.</a:t>
            </a:r>
          </a:p>
          <a:p>
            <a:pPr algn="just">
              <a:spcBef>
                <a:spcPts val="1800"/>
              </a:spcBef>
              <a:buClr>
                <a:srgbClr val="263050"/>
              </a:buClr>
              <a:buSzPct val="80000"/>
            </a:pPr>
            <a:r>
              <a:rPr lang="en-US" sz="1800" dirty="0">
                <a:latin typeface="Bodoni MT" panose="02070603080606020203" pitchFamily="18" charset="0"/>
              </a:rPr>
              <a:t>Based on the sample of 8 representatives who were observers at a polling station for an NGO, 63.9% state they are satisfied with the work of that NGO in the process of election monitoring. </a:t>
            </a:r>
          </a:p>
          <a:p>
            <a:pPr algn="just">
              <a:spcBef>
                <a:spcPts val="1800"/>
              </a:spcBef>
              <a:buClr>
                <a:srgbClr val="263050"/>
              </a:buClr>
              <a:buSzPct val="80000"/>
            </a:pPr>
            <a:r>
              <a:rPr lang="en-US" sz="1800" dirty="0">
                <a:latin typeface="Bodoni MT" panose="02070603080606020203" pitchFamily="18" charset="0"/>
              </a:rPr>
              <a:t>That the upcoming, Presidential elections will be free and fair, evaluate 52.4% of respondents, compared to 26.3% of respondents who state the opposite. Almost one fifth of respondents (19.6%) cannot estimate, while 1.7% did not give an answer to this question. Distribution of answers varies in relation to categories of gender, nationality and the degree of trust in the electoral system institution. </a:t>
            </a:r>
          </a:p>
        </p:txBody>
      </p:sp>
    </p:spTree>
    <p:extLst>
      <p:ext uri="{BB962C8B-B14F-4D97-AF65-F5344CB8AC3E}">
        <p14:creationId xmlns:p14="http://schemas.microsoft.com/office/powerpoint/2010/main" val="190682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55BF4E-FA36-42E3-B585-3AC8BB87105C}"/>
              </a:ext>
            </a:extLst>
          </p:cNvPr>
          <p:cNvSpPr/>
          <p:nvPr/>
        </p:nvSpPr>
        <p:spPr>
          <a:xfrm>
            <a:off x="5143504" y="2956620"/>
            <a:ext cx="6392779" cy="1624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4">
            <a:extLst>
              <a:ext uri="{FF2B5EF4-FFF2-40B4-BE49-F238E27FC236}">
                <a16:creationId xmlns:a16="http://schemas.microsoft.com/office/drawing/2014/main" id="{8576BF58-A55C-4C69-9E33-C368146BDED2}"/>
              </a:ext>
            </a:extLst>
          </p:cNvPr>
          <p:cNvSpPr/>
          <p:nvPr/>
        </p:nvSpPr>
        <p:spPr>
          <a:xfrm flipV="1">
            <a:off x="-120316" y="-24067"/>
            <a:ext cx="6051884" cy="6906129"/>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4" name="Parallelogram 3">
            <a:extLst>
              <a:ext uri="{FF2B5EF4-FFF2-40B4-BE49-F238E27FC236}">
                <a16:creationId xmlns:a16="http://schemas.microsoft.com/office/drawing/2014/main" id="{E6DA3FA9-F26E-4A50-8A6B-45384FFE179A}"/>
              </a:ext>
            </a:extLst>
          </p:cNvPr>
          <p:cNvSpPr/>
          <p:nvPr/>
        </p:nvSpPr>
        <p:spPr>
          <a:xfrm flipH="1">
            <a:off x="3874166" y="1"/>
            <a:ext cx="3404939" cy="6882062"/>
          </a:xfrm>
          <a:prstGeom prst="parallelogram">
            <a:avLst>
              <a:gd name="adj" fmla="val 60009"/>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1064793" y="2936283"/>
            <a:ext cx="4800601" cy="161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7997A67-2BBD-4BC0-B330-ED295C98497A}"/>
              </a:ext>
            </a:extLst>
          </p:cNvPr>
          <p:cNvSpPr/>
          <p:nvPr/>
        </p:nvSpPr>
        <p:spPr>
          <a:xfrm flipV="1">
            <a:off x="4735773" y="2931560"/>
            <a:ext cx="1856616" cy="1624260"/>
          </a:xfrm>
          <a:prstGeom prst="parallelogram">
            <a:avLst>
              <a:gd name="adj" fmla="val 294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291" y="3218167"/>
            <a:ext cx="1872459" cy="1062896"/>
          </a:xfrm>
          <a:prstGeom prst="rect">
            <a:avLst/>
          </a:prstGeom>
        </p:spPr>
      </p:pic>
      <p:pic>
        <p:nvPicPr>
          <p:cNvPr id="19" name="Picture 18">
            <a:extLst>
              <a:ext uri="{FF2B5EF4-FFF2-40B4-BE49-F238E27FC236}">
                <a16:creationId xmlns:a16="http://schemas.microsoft.com/office/drawing/2014/main" id="{FFB3217A-5683-4A0C-AFFF-822836D82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27" y="3218167"/>
            <a:ext cx="1651750" cy="1101167"/>
          </a:xfrm>
          <a:prstGeom prst="rect">
            <a:avLst/>
          </a:prstGeom>
        </p:spPr>
      </p:pic>
      <p:sp>
        <p:nvSpPr>
          <p:cNvPr id="13" name="TextBox 12">
            <a:extLst>
              <a:ext uri="{FF2B5EF4-FFF2-40B4-BE49-F238E27FC236}">
                <a16:creationId xmlns:a16="http://schemas.microsoft.com/office/drawing/2014/main" id="{937BB377-AFDB-456A-89FA-94554AE4E18C}"/>
              </a:ext>
            </a:extLst>
          </p:cNvPr>
          <p:cNvSpPr txBox="1"/>
          <p:nvPr/>
        </p:nvSpPr>
        <p:spPr>
          <a:xfrm>
            <a:off x="5445457" y="3209453"/>
            <a:ext cx="7271645" cy="1068474"/>
          </a:xfrm>
          <a:prstGeom prst="rect">
            <a:avLst/>
          </a:prstGeom>
        </p:spPr>
        <p:txBody>
          <a:bodyPr vert="horz" lIns="91440" tIns="45720" rIns="91440" bIns="45720" rtlCol="0" anchor="ctr">
            <a:normAutofit/>
          </a:bodyPr>
          <a:lstStyle/>
          <a:p>
            <a:pPr>
              <a:lnSpc>
                <a:spcPct val="90000"/>
              </a:lnSpc>
              <a:spcAft>
                <a:spcPts val="600"/>
              </a:spcAft>
            </a:pPr>
            <a:r>
              <a:rPr lang="en-US" sz="2800" b="1" dirty="0">
                <a:latin typeface="Bodoni MT" panose="02070603080606020203" pitchFamily="18" charset="0"/>
              </a:rPr>
              <a:t>RESEARCH RESULTS</a:t>
            </a:r>
          </a:p>
        </p:txBody>
      </p:sp>
    </p:spTree>
    <p:extLst>
      <p:ext uri="{BB962C8B-B14F-4D97-AF65-F5344CB8AC3E}">
        <p14:creationId xmlns:p14="http://schemas.microsoft.com/office/powerpoint/2010/main" val="193366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how satisfied are you with the way democracy works in Montenegro?</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700624313"/>
              </p:ext>
            </p:extLst>
          </p:nvPr>
        </p:nvGraphicFramePr>
        <p:xfrm>
          <a:off x="838200" y="1825625"/>
          <a:ext cx="10515600" cy="45617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52950" y="6214513"/>
            <a:ext cx="3086100" cy="307777"/>
          </a:xfrm>
          <a:prstGeom prst="rect">
            <a:avLst/>
          </a:prstGeom>
          <a:noFill/>
        </p:spPr>
        <p:txBody>
          <a:bodyPr wrap="square" rtlCol="0">
            <a:spAutoFit/>
          </a:bodyPr>
          <a:lstStyle/>
          <a:p>
            <a:pPr algn="ctr"/>
            <a:r>
              <a:rPr lang="en-US" sz="1400" dirty="0">
                <a:solidFill>
                  <a:schemeClr val="tx2"/>
                </a:solidFill>
              </a:rPr>
              <a:t>N=991</a:t>
            </a:r>
            <a:r>
              <a:rPr lang="sr-Latn-ME" sz="1400" dirty="0">
                <a:solidFill>
                  <a:schemeClr val="tx2"/>
                </a:solidFill>
              </a:rPr>
              <a:t>; BO=</a:t>
            </a:r>
            <a:r>
              <a:rPr lang="en-US" sz="1400" dirty="0">
                <a:solidFill>
                  <a:schemeClr val="tx2"/>
                </a:solidFill>
              </a:rPr>
              <a:t>28 </a:t>
            </a:r>
            <a:r>
              <a:rPr lang="sr-Latn-ME" sz="1400" dirty="0">
                <a:solidFill>
                  <a:schemeClr val="tx2"/>
                </a:solidFill>
              </a:rPr>
              <a:t>(</a:t>
            </a:r>
            <a:r>
              <a:rPr lang="en-US" sz="1400" dirty="0">
                <a:solidFill>
                  <a:schemeClr val="tx2"/>
                </a:solidFill>
              </a:rPr>
              <a:t>2.8%</a:t>
            </a:r>
            <a:r>
              <a:rPr lang="sr-Latn-ME" sz="1400" dirty="0">
                <a:solidFill>
                  <a:schemeClr val="tx2"/>
                </a:solidFill>
              </a:rPr>
              <a:t>)</a:t>
            </a:r>
            <a:endParaRPr lang="en-US" sz="1400" dirty="0">
              <a:solidFill>
                <a:schemeClr val="tx2"/>
              </a:solidFill>
            </a:endParaRPr>
          </a:p>
        </p:txBody>
      </p:sp>
      <p:pic>
        <p:nvPicPr>
          <p:cNvPr id="5" name="Content Placeholder 20">
            <a:extLst>
              <a:ext uri="{FF2B5EF4-FFF2-40B4-BE49-F238E27FC236}">
                <a16:creationId xmlns:a16="http://schemas.microsoft.com/office/drawing/2014/main" id="{2422666B-4573-44C0-AF29-40CF20903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26408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how satisfied are you with the way democracy works in Montenegro?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0050782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4B7F73DF-7268-41D4-8CB4-346A47E3A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51676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how satisfied are you with the way democracy works in Montenegro?</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014307584"/>
              </p:ext>
            </p:extLst>
          </p:nvPr>
        </p:nvGraphicFramePr>
        <p:xfrm>
          <a:off x="538162" y="1801907"/>
          <a:ext cx="4540832" cy="4556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3172319803"/>
              </p:ext>
            </p:extLst>
          </p:nvPr>
        </p:nvGraphicFramePr>
        <p:xfrm>
          <a:off x="5477347" y="1813630"/>
          <a:ext cx="5984340" cy="4556031"/>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97E1CCAE-778E-4537-9603-77861C038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50429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how satisfied are you with the way democracy works in Montenegro?</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682563411"/>
              </p:ext>
            </p:extLst>
          </p:nvPr>
        </p:nvGraphicFramePr>
        <p:xfrm>
          <a:off x="838199" y="1825625"/>
          <a:ext cx="7119939"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494808262"/>
              </p:ext>
            </p:extLst>
          </p:nvPr>
        </p:nvGraphicFramePr>
        <p:xfrm>
          <a:off x="8472489" y="1690688"/>
          <a:ext cx="3267982" cy="47291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5528E9CA-0771-4877-8E24-8078F7013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31465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2508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corruption is present in the political system of Montenegro?</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872219015"/>
              </p:ext>
            </p:extLst>
          </p:nvPr>
        </p:nvGraphicFramePr>
        <p:xfrm>
          <a:off x="8382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A209722B-EF73-4DA8-80DC-0581DCBC7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422759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20316" y="-24067"/>
            <a:ext cx="6051884" cy="6906129"/>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4" name="Parallelogram 3">
            <a:extLst>
              <a:ext uri="{FF2B5EF4-FFF2-40B4-BE49-F238E27FC236}">
                <a16:creationId xmlns:a16="http://schemas.microsoft.com/office/drawing/2014/main" id="{E6DA3FA9-F26E-4A50-8A6B-45384FFE179A}"/>
              </a:ext>
            </a:extLst>
          </p:cNvPr>
          <p:cNvSpPr/>
          <p:nvPr/>
        </p:nvSpPr>
        <p:spPr>
          <a:xfrm flipH="1">
            <a:off x="3874166" y="1"/>
            <a:ext cx="3404939" cy="6882062"/>
          </a:xfrm>
          <a:prstGeom prst="parallelogram">
            <a:avLst>
              <a:gd name="adj" fmla="val 60009"/>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1064793" y="2936283"/>
            <a:ext cx="4800601" cy="161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7997A67-2BBD-4BC0-B330-ED295C98497A}"/>
              </a:ext>
            </a:extLst>
          </p:cNvPr>
          <p:cNvSpPr/>
          <p:nvPr/>
        </p:nvSpPr>
        <p:spPr>
          <a:xfrm flipV="1">
            <a:off x="4735773" y="2931560"/>
            <a:ext cx="1856616" cy="1624260"/>
          </a:xfrm>
          <a:prstGeom prst="parallelogram">
            <a:avLst>
              <a:gd name="adj" fmla="val 294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291" y="3218167"/>
            <a:ext cx="1872459" cy="1062896"/>
          </a:xfrm>
          <a:prstGeom prst="rect">
            <a:avLst/>
          </a:prstGeom>
        </p:spPr>
      </p:pic>
      <p:pic>
        <p:nvPicPr>
          <p:cNvPr id="19" name="Picture 18">
            <a:extLst>
              <a:ext uri="{FF2B5EF4-FFF2-40B4-BE49-F238E27FC236}">
                <a16:creationId xmlns:a16="http://schemas.microsoft.com/office/drawing/2014/main" id="{FFB3217A-5683-4A0C-AFFF-822836D82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27" y="3218167"/>
            <a:ext cx="1651750" cy="1101167"/>
          </a:xfrm>
          <a:prstGeom prst="rect">
            <a:avLst/>
          </a:prstGeom>
        </p:spPr>
      </p:pic>
      <p:sp>
        <p:nvSpPr>
          <p:cNvPr id="13" name="TextBox 12">
            <a:extLst>
              <a:ext uri="{FF2B5EF4-FFF2-40B4-BE49-F238E27FC236}">
                <a16:creationId xmlns:a16="http://schemas.microsoft.com/office/drawing/2014/main" id="{937BB377-AFDB-456A-89FA-94554AE4E18C}"/>
              </a:ext>
            </a:extLst>
          </p:cNvPr>
          <p:cNvSpPr txBox="1"/>
          <p:nvPr/>
        </p:nvSpPr>
        <p:spPr>
          <a:xfrm>
            <a:off x="7409058" y="967931"/>
            <a:ext cx="5033979" cy="1068474"/>
          </a:xfrm>
          <a:prstGeom prst="rect">
            <a:avLst/>
          </a:prstGeom>
        </p:spPr>
        <p:txBody>
          <a:bodyPr vert="horz" lIns="91440" tIns="45720" rIns="91440" bIns="45720" rtlCol="0" anchor="ctr">
            <a:normAutofit/>
          </a:bodyPr>
          <a:lstStyle/>
          <a:p>
            <a:pPr>
              <a:lnSpc>
                <a:spcPct val="90000"/>
              </a:lnSpc>
              <a:spcAft>
                <a:spcPts val="600"/>
              </a:spcAft>
            </a:pPr>
            <a:r>
              <a:rPr lang="en-US" sz="2800" b="1" dirty="0">
                <a:latin typeface="Bodoni MT" panose="02070603080606020203" pitchFamily="18" charset="0"/>
              </a:rPr>
              <a:t>CONTENT</a:t>
            </a:r>
            <a:r>
              <a:rPr lang="sr-Latn-ME" sz="2800" b="1" dirty="0">
                <a:latin typeface="Bodoni MT" panose="02070603080606020203" pitchFamily="18" charset="0"/>
              </a:rPr>
              <a:t>:</a:t>
            </a: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6926183" y="1853934"/>
            <a:ext cx="5283309" cy="4565916"/>
          </a:xfrm>
          <a:prstGeom prst="rect">
            <a:avLst/>
          </a:prstGeom>
        </p:spPr>
        <p:txBody>
          <a:bodyPr vert="horz" lIns="91440" tIns="45720" rIns="91440" bIns="45720" rtlCol="0" anchor="ctr">
            <a:noAutofit/>
          </a:bodyPr>
          <a:lstStyle/>
          <a:p>
            <a:pPr lvl="0" indent="-228600">
              <a:lnSpc>
                <a:spcPct val="90000"/>
              </a:lnSpc>
              <a:spcAft>
                <a:spcPts val="600"/>
              </a:spcAft>
              <a:buFont typeface="Arial" panose="020B0604020202020204" pitchFamily="34" charset="0"/>
              <a:buChar char="•"/>
            </a:pPr>
            <a:r>
              <a:rPr lang="en-US" sz="2800" dirty="0">
                <a:latin typeface="Bodoni MT" panose="02070603080606020203" pitchFamily="18" charset="0"/>
              </a:rPr>
              <a:t>About the project and research</a:t>
            </a:r>
          </a:p>
          <a:p>
            <a:pPr lvl="0" indent="-228600">
              <a:lnSpc>
                <a:spcPct val="90000"/>
              </a:lnSpc>
              <a:spcAft>
                <a:spcPts val="600"/>
              </a:spcAft>
              <a:buFont typeface="Arial" panose="020B0604020202020204" pitchFamily="34" charset="0"/>
              <a:buChar char="•"/>
            </a:pPr>
            <a:r>
              <a:rPr lang="en-US" sz="2800" dirty="0">
                <a:latin typeface="Bodoni MT" panose="02070603080606020203" pitchFamily="18" charset="0"/>
              </a:rPr>
              <a:t>Methodology</a:t>
            </a:r>
          </a:p>
          <a:p>
            <a:pPr lvl="0" indent="-228600">
              <a:lnSpc>
                <a:spcPct val="90000"/>
              </a:lnSpc>
              <a:spcAft>
                <a:spcPts val="600"/>
              </a:spcAft>
              <a:buFont typeface="Arial" panose="020B0604020202020204" pitchFamily="34" charset="0"/>
              <a:buChar char="•"/>
            </a:pPr>
            <a:r>
              <a:rPr lang="en-US" sz="2800" dirty="0">
                <a:latin typeface="Bodoni MT" panose="02070603080606020203" pitchFamily="18" charset="0"/>
              </a:rPr>
              <a:t>Key findings</a:t>
            </a:r>
          </a:p>
          <a:p>
            <a:pPr lvl="0" indent="-228600">
              <a:lnSpc>
                <a:spcPct val="90000"/>
              </a:lnSpc>
              <a:spcAft>
                <a:spcPts val="600"/>
              </a:spcAft>
              <a:buFont typeface="Arial" panose="020B0604020202020204" pitchFamily="34" charset="0"/>
              <a:buChar char="•"/>
            </a:pPr>
            <a:r>
              <a:rPr lang="en-US" sz="2800" dirty="0">
                <a:latin typeface="Bodoni MT" panose="02070603080606020203" pitchFamily="18" charset="0"/>
              </a:rPr>
              <a:t>Research results</a:t>
            </a:r>
          </a:p>
          <a:p>
            <a:pPr lvl="0" indent="-228600">
              <a:lnSpc>
                <a:spcPct val="90000"/>
              </a:lnSpc>
              <a:spcAft>
                <a:spcPts val="600"/>
              </a:spcAft>
              <a:buFont typeface="Arial" panose="020B0604020202020204" pitchFamily="34" charset="0"/>
              <a:buChar char="•"/>
            </a:pPr>
            <a:r>
              <a:rPr lang="en-US" sz="2800" dirty="0">
                <a:latin typeface="Bodoni MT" panose="02070603080606020203" pitchFamily="18" charset="0"/>
              </a:rPr>
              <a:t>Contact</a:t>
            </a:r>
          </a:p>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Tree>
    <p:extLst>
      <p:ext uri="{BB962C8B-B14F-4D97-AF65-F5344CB8AC3E}">
        <p14:creationId xmlns:p14="http://schemas.microsoft.com/office/powerpoint/2010/main" val="37048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179388"/>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corruption is present in the political system of Montenegro?</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217902290"/>
              </p:ext>
            </p:extLst>
          </p:nvPr>
        </p:nvGraphicFramePr>
        <p:xfrm>
          <a:off x="838200" y="1800225"/>
          <a:ext cx="4633913" cy="4156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3386823134"/>
              </p:ext>
            </p:extLst>
          </p:nvPr>
        </p:nvGraphicFramePr>
        <p:xfrm>
          <a:off x="6315075" y="1800225"/>
          <a:ext cx="5038725" cy="4382211"/>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05D8FE27-943D-4C47-9205-E7FCFABC5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903846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Do you think corruption is present in the political system of Montenegro?</a:t>
            </a:r>
          </a:p>
        </p:txBody>
      </p:sp>
      <p:graphicFrame>
        <p:nvGraphicFramePr>
          <p:cNvPr id="5"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726456917"/>
              </p:ext>
            </p:extLst>
          </p:nvPr>
        </p:nvGraphicFramePr>
        <p:xfrm>
          <a:off x="957264" y="1857375"/>
          <a:ext cx="5429250" cy="4614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3753350285"/>
              </p:ext>
            </p:extLst>
          </p:nvPr>
        </p:nvGraphicFramePr>
        <p:xfrm>
          <a:off x="7129463" y="1857375"/>
          <a:ext cx="4224337" cy="4486278"/>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20">
            <a:extLst>
              <a:ext uri="{FF2B5EF4-FFF2-40B4-BE49-F238E27FC236}">
                <a16:creationId xmlns:a16="http://schemas.microsoft.com/office/drawing/2014/main" id="{38D65343-FEA8-44A1-9273-E9B164E6CD9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91347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974835" y="3651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corruption is present in the political system of Montenegro?</a:t>
            </a:r>
          </a:p>
        </p:txBody>
      </p:sp>
      <p:graphicFrame>
        <p:nvGraphicFramePr>
          <p:cNvPr id="7"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034953315"/>
              </p:ext>
            </p:extLst>
          </p:nvPr>
        </p:nvGraphicFramePr>
        <p:xfrm>
          <a:off x="2450550" y="1697431"/>
          <a:ext cx="6829252" cy="465296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Content Placeholder 20">
            <a:extLst>
              <a:ext uri="{FF2B5EF4-FFF2-40B4-BE49-F238E27FC236}">
                <a16:creationId xmlns:a16="http://schemas.microsoft.com/office/drawing/2014/main" id="{0B911B7C-4CC7-4331-8911-615E381D429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7265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confident are you in the institutions responsible for conducting elections?</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79278569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0A474A4A-4181-40E0-9019-A3C8297707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231533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confident are you in the institutions responsible for conducting elections?</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475964794"/>
              </p:ext>
            </p:extLst>
          </p:nvPr>
        </p:nvGraphicFramePr>
        <p:xfrm>
          <a:off x="838199" y="1825624"/>
          <a:ext cx="5219701" cy="4413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213417346"/>
              </p:ext>
            </p:extLst>
          </p:nvPr>
        </p:nvGraphicFramePr>
        <p:xfrm>
          <a:off x="7192370" y="1690688"/>
          <a:ext cx="4065895" cy="2323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672352201"/>
              </p:ext>
            </p:extLst>
          </p:nvPr>
        </p:nvGraphicFramePr>
        <p:xfrm>
          <a:off x="7192371" y="4014367"/>
          <a:ext cx="4451658" cy="2531134"/>
        </p:xfrm>
        <a:graphic>
          <a:graphicData uri="http://schemas.openxmlformats.org/drawingml/2006/chart">
            <c:chart xmlns:c="http://schemas.openxmlformats.org/drawingml/2006/chart" xmlns:r="http://schemas.openxmlformats.org/officeDocument/2006/relationships" r:id="rId4"/>
          </a:graphicData>
        </a:graphic>
      </p:graphicFrame>
      <p:pic>
        <p:nvPicPr>
          <p:cNvPr id="7" name="Content Placeholder 20">
            <a:extLst>
              <a:ext uri="{FF2B5EF4-FFF2-40B4-BE49-F238E27FC236}">
                <a16:creationId xmlns:a16="http://schemas.microsoft.com/office/drawing/2014/main" id="{4F086B16-A068-4A66-9DFB-60CA32AC10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43170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confident are you in the institutions responsible for conducting elections?</a:t>
            </a:r>
          </a:p>
        </p:txBody>
      </p:sp>
      <p:graphicFrame>
        <p:nvGraphicFramePr>
          <p:cNvPr id="5"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135375029"/>
              </p:ext>
            </p:extLst>
          </p:nvPr>
        </p:nvGraphicFramePr>
        <p:xfrm>
          <a:off x="1485899" y="1690688"/>
          <a:ext cx="9229725" cy="43465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97C9B305-BCAF-4469-98BC-D055605765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870214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824359419"/>
              </p:ext>
            </p:extLst>
          </p:nvPr>
        </p:nvGraphicFramePr>
        <p:xfrm>
          <a:off x="614149" y="1532964"/>
          <a:ext cx="8144088" cy="4635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4212015380"/>
              </p:ext>
            </p:extLst>
          </p:nvPr>
        </p:nvGraphicFramePr>
        <p:xfrm>
          <a:off x="9201150" y="1825624"/>
          <a:ext cx="2755899" cy="46161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14148" y="1935678"/>
            <a:ext cx="8144089" cy="307777"/>
          </a:xfrm>
          <a:prstGeom prst="rect">
            <a:avLst/>
          </a:prstGeom>
          <a:noFill/>
        </p:spPr>
        <p:txBody>
          <a:bodyPr wrap="square" rtlCol="0">
            <a:spAutoFit/>
          </a:bodyPr>
          <a:lstStyle/>
          <a:p>
            <a:pPr algn="ctr"/>
            <a:r>
              <a:rPr lang="en-US" sz="1400" dirty="0">
                <a:solidFill>
                  <a:schemeClr val="tx2"/>
                </a:solidFill>
              </a:rPr>
              <a:t>M=3.26;</a:t>
            </a:r>
            <a:r>
              <a:rPr lang="sr-Latn-ME" sz="1400" dirty="0">
                <a:solidFill>
                  <a:schemeClr val="tx2"/>
                </a:solidFill>
              </a:rPr>
              <a:t> N</a:t>
            </a:r>
            <a:r>
              <a:rPr lang="en-US" sz="1400" dirty="0">
                <a:solidFill>
                  <a:schemeClr val="tx2"/>
                </a:solidFill>
              </a:rPr>
              <a:t>=906; BO=113 (</a:t>
            </a:r>
            <a:r>
              <a:rPr lang="sr-Latn-ME" sz="1400" dirty="0">
                <a:solidFill>
                  <a:schemeClr val="tx2"/>
                </a:solidFill>
              </a:rPr>
              <a:t>11</a:t>
            </a:r>
            <a:r>
              <a:rPr lang="en-US" sz="1400" dirty="0">
                <a:solidFill>
                  <a:schemeClr val="tx2"/>
                </a:solidFill>
              </a:rPr>
              <a:t>.</a:t>
            </a:r>
            <a:r>
              <a:rPr lang="sr-Latn-ME" sz="1400" dirty="0">
                <a:solidFill>
                  <a:schemeClr val="tx2"/>
                </a:solidFill>
              </a:rPr>
              <a:t>1%</a:t>
            </a:r>
            <a:r>
              <a:rPr lang="en-US" sz="1400" dirty="0">
                <a:solidFill>
                  <a:schemeClr val="tx2"/>
                </a:solidFill>
              </a:rPr>
              <a:t>)</a:t>
            </a:r>
          </a:p>
        </p:txBody>
      </p:sp>
      <p:pic>
        <p:nvPicPr>
          <p:cNvPr id="6" name="Content Placeholder 20">
            <a:extLst>
              <a:ext uri="{FF2B5EF4-FFF2-40B4-BE49-F238E27FC236}">
                <a16:creationId xmlns:a16="http://schemas.microsoft.com/office/drawing/2014/main" id="{7E2E7300-9E4E-4FF8-80ED-0729BBF04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887959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165100"/>
            <a:ext cx="10515600" cy="1325563"/>
          </a:xfrm>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850265926"/>
              </p:ext>
            </p:extLst>
          </p:nvPr>
        </p:nvGraphicFramePr>
        <p:xfrm>
          <a:off x="838199" y="1628774"/>
          <a:ext cx="7776411" cy="4843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480808375"/>
              </p:ext>
            </p:extLst>
          </p:nvPr>
        </p:nvGraphicFramePr>
        <p:xfrm>
          <a:off x="8415338" y="1628775"/>
          <a:ext cx="3459162" cy="4981573"/>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70C3476D-EDFB-4C18-9ADB-9438F49F63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84438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4146106766"/>
              </p:ext>
            </p:extLst>
          </p:nvPr>
        </p:nvGraphicFramePr>
        <p:xfrm>
          <a:off x="838200" y="1825625"/>
          <a:ext cx="7792453" cy="46714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905718646"/>
              </p:ext>
            </p:extLst>
          </p:nvPr>
        </p:nvGraphicFramePr>
        <p:xfrm>
          <a:off x="8809061" y="1802961"/>
          <a:ext cx="2973137" cy="4865354"/>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6F8BC499-4684-485F-937E-5C29BB67C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102056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188662"/>
            <a:ext cx="10515600" cy="1325563"/>
          </a:xfrm>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063743856"/>
              </p:ext>
            </p:extLst>
          </p:nvPr>
        </p:nvGraphicFramePr>
        <p:xfrm>
          <a:off x="838200" y="1636295"/>
          <a:ext cx="7487653" cy="45406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140743715"/>
              </p:ext>
            </p:extLst>
          </p:nvPr>
        </p:nvGraphicFramePr>
        <p:xfrm>
          <a:off x="8593221" y="1825624"/>
          <a:ext cx="3245852" cy="45110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303AFD4C-04CF-4B8A-A9B9-C9692F3D1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65196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176056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187158" y="-25677"/>
            <a:ext cx="2679032" cy="6907742"/>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959366"/>
            <a:ext cx="1201813" cy="682206"/>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866190" y="96181"/>
            <a:ext cx="10515600" cy="786215"/>
          </a:xfrm>
        </p:spPr>
        <p:txBody>
          <a:bodyPr>
            <a:normAutofit/>
          </a:bodyPr>
          <a:lstStyle/>
          <a:p>
            <a:r>
              <a:rPr lang="en-US" sz="4000" dirty="0">
                <a:latin typeface="Bodoni MT" panose="02070603080606020203" pitchFamily="18" charset="0"/>
              </a:rPr>
              <a:t>About the project and research:</a:t>
            </a: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7142360" y="1081494"/>
            <a:ext cx="4729043" cy="5870008"/>
          </a:xfrm>
          <a:prstGeom prst="rect">
            <a:avLst/>
          </a:prstGeom>
        </p:spPr>
        <p:txBody>
          <a:bodyPr>
            <a:noAutofit/>
          </a:bodyPr>
          <a:lstStyle/>
          <a:p>
            <a:pPr marL="0" indent="0" algn="just">
              <a:spcBef>
                <a:spcPts val="1800"/>
              </a:spcBef>
              <a:buClr>
                <a:srgbClr val="263050"/>
              </a:buClr>
              <a:buSzPct val="80000"/>
              <a:buNone/>
            </a:pPr>
            <a:r>
              <a:rPr lang="sr-Latn-ME" sz="1600" dirty="0">
                <a:latin typeface="Bodoni MT" panose="02070603080606020203" pitchFamily="18" charset="0"/>
                <a:ea typeface="Times New Roman"/>
                <a:cs typeface="Arial" pitchFamily="34" charset="0"/>
              </a:rPr>
              <a:t>Within this project, CeMI conducted a public opinion research by questioning citizens</a:t>
            </a:r>
            <a:r>
              <a:rPr lang="en-US" sz="1600" dirty="0">
                <a:latin typeface="Bodoni MT" panose="02070603080606020203" pitchFamily="18" charset="0"/>
                <a:ea typeface="Times New Roman"/>
                <a:cs typeface="Arial" pitchFamily="34" charset="0"/>
              </a:rPr>
              <a:t>’ attitudes about the political situation in the country. The goal of this research is to question the degree of citizens’ confidence towards the electoral system, by looking at the electoral process, the institutions responsible for conducting elections and political parties.</a:t>
            </a:r>
            <a:endParaRPr lang="sr-Latn-ME" sz="1600" dirty="0">
              <a:latin typeface="Bodoni MT" panose="02070603080606020203" pitchFamily="18" charset="0"/>
              <a:ea typeface="Times New Roman"/>
              <a:cs typeface="Arial" pitchFamily="34" charset="0"/>
            </a:endParaRPr>
          </a:p>
          <a:p>
            <a:pPr marL="0" indent="0" algn="just">
              <a:buNone/>
            </a:pPr>
            <a:r>
              <a:rPr lang="en-US" sz="1600" dirty="0">
                <a:latin typeface="Bodoni MT" panose="02070603080606020203" pitchFamily="18" charset="0"/>
              </a:rPr>
              <a:t>Public opinion research has been conducted on a representative sample the size of 1019 adult citizens of Montenegro. The representative sample is defined as a random three-stage stratified sample. The sample frame is based on the information from the 2011 census and the electronic phonebook. Stratification of the sample was done on the municipal level,  type of estate, age categories and gender.</a:t>
            </a:r>
          </a:p>
          <a:p>
            <a:pPr marL="0" indent="0" algn="just">
              <a:buNone/>
            </a:pPr>
            <a:r>
              <a:rPr lang="en-US" sz="1600" dirty="0">
                <a:latin typeface="Bodoni MT" panose="02070603080606020203" pitchFamily="18" charset="0"/>
              </a:rPr>
              <a:t>Gathering of data was conducted between the 10</a:t>
            </a:r>
            <a:r>
              <a:rPr lang="en-US" sz="1600" baseline="30000" dirty="0">
                <a:latin typeface="Bodoni MT" panose="02070603080606020203" pitchFamily="18" charset="0"/>
              </a:rPr>
              <a:t>th</a:t>
            </a:r>
            <a:r>
              <a:rPr lang="en-US" sz="1600" dirty="0">
                <a:latin typeface="Bodoni MT" panose="02070603080606020203" pitchFamily="18" charset="0"/>
              </a:rPr>
              <a:t> of March to the 31</a:t>
            </a:r>
            <a:r>
              <a:rPr lang="en-US" sz="1600" baseline="30000" dirty="0">
                <a:latin typeface="Bodoni MT" panose="02070603080606020203" pitchFamily="18" charset="0"/>
              </a:rPr>
              <a:t>st</a:t>
            </a:r>
            <a:r>
              <a:rPr lang="en-US" sz="1600" dirty="0">
                <a:latin typeface="Bodoni MT" panose="02070603080606020203" pitchFamily="18" charset="0"/>
              </a:rPr>
              <a:t> of March 2018</a:t>
            </a:r>
            <a:r>
              <a:rPr lang="sr-Latn-ME" sz="1600" dirty="0">
                <a:latin typeface="Bodoni MT" panose="02070603080606020203" pitchFamily="18" charset="0"/>
              </a:rPr>
              <a:t>. </a:t>
            </a:r>
            <a:r>
              <a:rPr lang="en-US" sz="1600" dirty="0">
                <a:latin typeface="Bodoni MT" panose="02070603080606020203" pitchFamily="18" charset="0"/>
              </a:rPr>
              <a:t>The survey was done using the CATI (Computer-assisted telephone interviewing) method, on the sample of the population that owns a </a:t>
            </a:r>
            <a:r>
              <a:rPr lang="sr-Latn-ME" sz="1600" dirty="0">
                <a:latin typeface="Bodoni MT" panose="02070603080606020203" pitchFamily="18" charset="0"/>
              </a:rPr>
              <a:t>landline</a:t>
            </a:r>
            <a:r>
              <a:rPr lang="en-US" sz="1600" dirty="0">
                <a:latin typeface="Bodoni MT" panose="02070603080606020203" pitchFamily="18" charset="0"/>
              </a:rPr>
              <a:t> </a:t>
            </a:r>
            <a:r>
              <a:rPr lang="sr-Latn-ME" sz="1600" dirty="0">
                <a:latin typeface="Bodoni MT" panose="02070603080606020203" pitchFamily="18" charset="0"/>
              </a:rPr>
              <a:t>tele</a:t>
            </a:r>
            <a:r>
              <a:rPr lang="en-US" sz="1600" dirty="0">
                <a:latin typeface="Bodoni MT" panose="02070603080606020203" pitchFamily="18" charset="0"/>
              </a:rPr>
              <a:t>phone in their household. The survey was done over the phone and the average length of the questionnaire was eight minutes. </a:t>
            </a:r>
          </a:p>
        </p:txBody>
      </p:sp>
      <p:sp>
        <p:nvSpPr>
          <p:cNvPr id="10" name="Content Placeholder 6">
            <a:extLst>
              <a:ext uri="{FF2B5EF4-FFF2-40B4-BE49-F238E27FC236}">
                <a16:creationId xmlns:a16="http://schemas.microsoft.com/office/drawing/2014/main" id="{DB2FED86-5FD1-4A73-807B-B71A55EE9FC6}"/>
              </a:ext>
            </a:extLst>
          </p:cNvPr>
          <p:cNvSpPr>
            <a:spLocks noGrp="1"/>
          </p:cNvSpPr>
          <p:nvPr>
            <p:ph sz="half" idx="1"/>
          </p:nvPr>
        </p:nvSpPr>
        <p:spPr>
          <a:xfrm>
            <a:off x="2824268" y="1004254"/>
            <a:ext cx="3917346" cy="6076390"/>
          </a:xfrm>
        </p:spPr>
        <p:txBody>
          <a:bodyPr>
            <a:noAutofit/>
          </a:bodyPr>
          <a:lstStyle/>
          <a:p>
            <a:pPr marL="0" indent="0" algn="just">
              <a:buNone/>
            </a:pPr>
            <a:r>
              <a:rPr lang="en-US" sz="1600" dirty="0">
                <a:latin typeface="Bodoni MT" panose="02070603080606020203" pitchFamily="18" charset="0"/>
              </a:rPr>
              <a:t>Centre for Monitoring and Research (</a:t>
            </a:r>
            <a:r>
              <a:rPr lang="en-US" sz="1600" dirty="0" err="1">
                <a:latin typeface="Bodoni MT" panose="02070603080606020203" pitchFamily="18" charset="0"/>
              </a:rPr>
              <a:t>CeMI</a:t>
            </a:r>
            <a:r>
              <a:rPr lang="en-US" sz="1600" dirty="0">
                <a:latin typeface="Bodoni MT" panose="02070603080606020203" pitchFamily="18" charset="0"/>
              </a:rPr>
              <a:t>) is implementing a project titled “Let Fair Elections Become a Habit! – Building Trust in the Integrity of the Electoral Process in Montenegro.”</a:t>
            </a:r>
          </a:p>
          <a:p>
            <a:pPr marL="0" indent="0" algn="just">
              <a:buNone/>
            </a:pPr>
            <a:r>
              <a:rPr lang="en-US" sz="1600" dirty="0">
                <a:latin typeface="Bodoni MT" panose="02070603080606020203" pitchFamily="18" charset="0"/>
              </a:rPr>
              <a:t>The overall objective of the project is to contribute to a higher level of consolidation of democracy and rule of law in Montenegro. The specific objective is to increase the level of public trust in the integrity of the electoral process, by advocating for adequate changes of institutional and legal electoral framework, in accordance with international standards, thus building a consensus within the political society and civil society organizations in Montenegro.</a:t>
            </a:r>
          </a:p>
          <a:p>
            <a:pPr marL="0" indent="0" algn="just">
              <a:buNone/>
            </a:pPr>
            <a:r>
              <a:rPr lang="en-US" sz="1600" dirty="0">
                <a:latin typeface="Bodoni MT" panose="02070603080606020203" pitchFamily="18" charset="0"/>
              </a:rPr>
              <a:t>The main target groups of this project are: political parties, electoral management bodies, state authorities, the Parliament – which is the “Associate” on this project, the international community, civil society, citizens with an active right to vote. The project is implemented with the support of the EU.</a:t>
            </a:r>
          </a:p>
          <a:p>
            <a:pPr marL="0" indent="0" algn="just">
              <a:buNone/>
            </a:pPr>
            <a:endParaRPr lang="en-US" sz="1600" dirty="0">
              <a:latin typeface="Bodoni MT" panose="02070603080606020203" pitchFamily="18" charset="0"/>
            </a:endParaRPr>
          </a:p>
        </p:txBody>
      </p:sp>
    </p:spTree>
    <p:extLst>
      <p:ext uri="{BB962C8B-B14F-4D97-AF65-F5344CB8AC3E}">
        <p14:creationId xmlns:p14="http://schemas.microsoft.com/office/powerpoint/2010/main" val="10280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6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590739815"/>
              </p:ext>
            </p:extLst>
          </p:nvPr>
        </p:nvGraphicFramePr>
        <p:xfrm>
          <a:off x="838199" y="1825625"/>
          <a:ext cx="7567863" cy="4567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792823846"/>
              </p:ext>
            </p:extLst>
          </p:nvPr>
        </p:nvGraphicFramePr>
        <p:xfrm>
          <a:off x="8733590" y="1861967"/>
          <a:ext cx="3073400" cy="4687470"/>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20">
            <a:extLst>
              <a:ext uri="{FF2B5EF4-FFF2-40B4-BE49-F238E27FC236}">
                <a16:creationId xmlns:a16="http://schemas.microsoft.com/office/drawing/2014/main" id="{7318AD02-39C3-4A7B-8F9F-4BBE31AD96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08820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789518557"/>
              </p:ext>
            </p:extLst>
          </p:nvPr>
        </p:nvGraphicFramePr>
        <p:xfrm>
          <a:off x="838200" y="1825625"/>
          <a:ext cx="734327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800271953"/>
              </p:ext>
            </p:extLst>
          </p:nvPr>
        </p:nvGraphicFramePr>
        <p:xfrm>
          <a:off x="8416758" y="2053390"/>
          <a:ext cx="3646905" cy="4605506"/>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B0704EFB-4D2C-4E61-9731-3B0B52D8F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24147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236788"/>
            <a:ext cx="10515600" cy="1325563"/>
          </a:xfrm>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4011460466"/>
              </p:ext>
            </p:extLst>
          </p:nvPr>
        </p:nvGraphicFramePr>
        <p:xfrm>
          <a:off x="838200" y="1562351"/>
          <a:ext cx="7712242" cy="4742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441380366"/>
              </p:ext>
            </p:extLst>
          </p:nvPr>
        </p:nvGraphicFramePr>
        <p:xfrm>
          <a:off x="9015663" y="2165684"/>
          <a:ext cx="3031958" cy="4692316"/>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9B34D946-14A0-4D87-8AD5-37545FC35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52341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Generally speaking, on a scale of 1 to 5, how do you rate the work of the following institutions?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719725037"/>
              </p:ext>
            </p:extLst>
          </p:nvPr>
        </p:nvGraphicFramePr>
        <p:xfrm>
          <a:off x="673767" y="1986756"/>
          <a:ext cx="8069179" cy="4446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3975270431"/>
              </p:ext>
            </p:extLst>
          </p:nvPr>
        </p:nvGraphicFramePr>
        <p:xfrm>
          <a:off x="8919410" y="1986756"/>
          <a:ext cx="3080085" cy="4446127"/>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20">
            <a:extLst>
              <a:ext uri="{FF2B5EF4-FFF2-40B4-BE49-F238E27FC236}">
                <a16:creationId xmlns:a16="http://schemas.microsoft.com/office/drawing/2014/main" id="{66A03022-C478-480F-BCEC-99A451C24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14407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4825-FA7A-40BA-B3E3-B00E3E7B1FB8}"/>
              </a:ext>
            </a:extLst>
          </p:cNvPr>
          <p:cNvSpPr>
            <a:spLocks noGrp="1"/>
          </p:cNvSpPr>
          <p:nvPr>
            <p:ph type="title"/>
          </p:nvPr>
        </p:nvSpPr>
        <p:spPr/>
        <p:txBody>
          <a:bodyPr>
            <a:normAutofit/>
          </a:bodyPr>
          <a:lstStyle/>
          <a:p>
            <a:r>
              <a:rPr lang="en-US" sz="3200" dirty="0"/>
              <a:t>Generally speaking, on a scale of 1 to 5, how do you rate the work of the following institutions? </a:t>
            </a:r>
          </a:p>
        </p:txBody>
      </p:sp>
      <p:graphicFrame>
        <p:nvGraphicFramePr>
          <p:cNvPr id="4" name="Chart 3">
            <a:extLst>
              <a:ext uri="{FF2B5EF4-FFF2-40B4-BE49-F238E27FC236}">
                <a16:creationId xmlns:a16="http://schemas.microsoft.com/office/drawing/2014/main" id="{5AE224F4-1E08-4479-B198-BA3A92CC6EAF}"/>
              </a:ext>
            </a:extLst>
          </p:cNvPr>
          <p:cNvGraphicFramePr/>
          <p:nvPr>
            <p:extLst>
              <p:ext uri="{D42A27DB-BD31-4B8C-83A1-F6EECF244321}">
                <p14:modId xmlns:p14="http://schemas.microsoft.com/office/powerpoint/2010/main" val="9546387"/>
              </p:ext>
            </p:extLst>
          </p:nvPr>
        </p:nvGraphicFramePr>
        <p:xfrm>
          <a:off x="5790733" y="1865896"/>
          <a:ext cx="5731510" cy="4463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942074956"/>
              </p:ext>
            </p:extLst>
          </p:nvPr>
        </p:nvGraphicFramePr>
        <p:xfrm>
          <a:off x="669757" y="1865895"/>
          <a:ext cx="4682419" cy="4288261"/>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C9D13DF6-05D4-476A-9733-232F4EBDB44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25488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According to your opinion, who should be a member of the polling board?</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84597479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C2808DEE-0AFB-42E6-8A63-EDBA0717A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63190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According to your opinion, who should be a member of the State Election Commission (SEC)?</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6272162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1511A284-2156-44F0-A0C6-173D786A2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531930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600" dirty="0">
                <a:latin typeface="Bodoni MT" panose="02070603080606020203" pitchFamily="18" charset="0"/>
                <a:cs typeface="Aparajita" panose="020B0502040204020203" pitchFamily="18" charset="0"/>
              </a:rPr>
              <a:t>Do you have trust that data from the Central Voter Register is up to date and correct?</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731563928"/>
              </p:ext>
            </p:extLst>
          </p:nvPr>
        </p:nvGraphicFramePr>
        <p:xfrm>
          <a:off x="661738" y="1981116"/>
          <a:ext cx="7792452"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3528127382"/>
              </p:ext>
            </p:extLst>
          </p:nvPr>
        </p:nvGraphicFramePr>
        <p:xfrm>
          <a:off x="8871284" y="1524000"/>
          <a:ext cx="2919663" cy="4808454"/>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A8E3CD84-A6F9-4072-A8AC-2A475E3BC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921490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Do you think that the last Parliamentary elections (2016) were free and fair?</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372291448"/>
              </p:ext>
            </p:extLst>
          </p:nvPr>
        </p:nvGraphicFramePr>
        <p:xfrm>
          <a:off x="838200" y="1825625"/>
          <a:ext cx="571935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647880597"/>
              </p:ext>
            </p:extLst>
          </p:nvPr>
        </p:nvGraphicFramePr>
        <p:xfrm>
          <a:off x="6904981" y="1854534"/>
          <a:ext cx="5022668" cy="4546266"/>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23522231-B921-4812-8494-CF70FAFE04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38047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3905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that the last Parliamentary elections (2016) were free and fair?</a:t>
            </a:r>
          </a:p>
        </p:txBody>
      </p:sp>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767225874"/>
              </p:ext>
            </p:extLst>
          </p:nvPr>
        </p:nvGraphicFramePr>
        <p:xfrm>
          <a:off x="838199" y="1876926"/>
          <a:ext cx="5466347" cy="43313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3248569811"/>
              </p:ext>
            </p:extLst>
          </p:nvPr>
        </p:nvGraphicFramePr>
        <p:xfrm>
          <a:off x="7251032" y="1876926"/>
          <a:ext cx="3915610" cy="4592137"/>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4AD6248E-BB68-41E3-9AD2-875E147EB61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36591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9FC3-BEE5-42C1-8F1E-BAB31D2F2E7C}"/>
              </a:ext>
            </a:extLst>
          </p:cNvPr>
          <p:cNvSpPr>
            <a:spLocks noGrp="1"/>
          </p:cNvSpPr>
          <p:nvPr>
            <p:ph type="title"/>
          </p:nvPr>
        </p:nvSpPr>
        <p:spPr>
          <a:xfrm>
            <a:off x="838200" y="18256"/>
            <a:ext cx="10515600" cy="1018974"/>
          </a:xfrm>
        </p:spPr>
        <p:txBody>
          <a:bodyPr>
            <a:normAutofit/>
          </a:bodyPr>
          <a:lstStyle/>
          <a:p>
            <a:pPr algn="ctr"/>
            <a:r>
              <a:rPr lang="en-US" sz="3600" dirty="0">
                <a:latin typeface="Bodoni MT" panose="02070603080606020203" pitchFamily="18" charset="0"/>
              </a:rPr>
              <a:t>Methodology</a:t>
            </a:r>
          </a:p>
        </p:txBody>
      </p:sp>
      <p:graphicFrame>
        <p:nvGraphicFramePr>
          <p:cNvPr id="4" name="Content Placeholder 8">
            <a:extLst>
              <a:ext uri="{FF2B5EF4-FFF2-40B4-BE49-F238E27FC236}">
                <a16:creationId xmlns:a16="http://schemas.microsoft.com/office/drawing/2014/main" id="{48C19240-FDD0-44D3-9982-3C5AD3E7F4FC}"/>
              </a:ext>
            </a:extLst>
          </p:cNvPr>
          <p:cNvGraphicFramePr>
            <a:graphicFrameLocks/>
          </p:cNvGraphicFramePr>
          <p:nvPr>
            <p:extLst>
              <p:ext uri="{D42A27DB-BD31-4B8C-83A1-F6EECF244321}">
                <p14:modId xmlns:p14="http://schemas.microsoft.com/office/powerpoint/2010/main" val="146584228"/>
              </p:ext>
            </p:extLst>
          </p:nvPr>
        </p:nvGraphicFramePr>
        <p:xfrm>
          <a:off x="785069" y="1220796"/>
          <a:ext cx="10894255" cy="4296835"/>
        </p:xfrm>
        <a:graphic>
          <a:graphicData uri="http://schemas.openxmlformats.org/drawingml/2006/table">
            <a:tbl>
              <a:tblPr firstRow="1" bandRow="1">
                <a:tableStyleId>{5C22544A-7EE6-4342-B048-85BDC9FD1C3A}</a:tableStyleId>
              </a:tblPr>
              <a:tblGrid>
                <a:gridCol w="1912480">
                  <a:extLst>
                    <a:ext uri="{9D8B030D-6E8A-4147-A177-3AD203B41FA5}">
                      <a16:colId xmlns:a16="http://schemas.microsoft.com/office/drawing/2014/main" val="27230761"/>
                    </a:ext>
                  </a:extLst>
                </a:gridCol>
                <a:gridCol w="8981775">
                  <a:extLst>
                    <a:ext uri="{9D8B030D-6E8A-4147-A177-3AD203B41FA5}">
                      <a16:colId xmlns:a16="http://schemas.microsoft.com/office/drawing/2014/main" val="3654441418"/>
                    </a:ext>
                  </a:extLst>
                </a:gridCol>
              </a:tblGrid>
              <a:tr h="273303">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1" i="0" u="none" strike="noStrike" cap="none" normalizeH="0" baseline="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	Realization:</a:t>
                      </a:r>
                    </a:p>
                  </a:txBody>
                  <a:tcPr marL="68592" marR="68592" marT="0" marB="0" anchor="ctr" horzOverflow="overflow">
                    <a:solidFill>
                      <a:schemeClr val="accent5"/>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1" i="0" u="none" strike="noStrike" cap="none" normalizeH="0" baseline="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Research conducted in the period from the 10</a:t>
                      </a:r>
                      <a:r>
                        <a:rPr kumimoji="0" lang="en-US" altLang="sr-Latn-RS" sz="1400" b="1" i="0" u="none" strike="noStrike" cap="none" normalizeH="0" baseline="3000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th</a:t>
                      </a:r>
                      <a:r>
                        <a:rPr kumimoji="0" lang="en-US" altLang="sr-Latn-RS" sz="1400" b="1" i="0" u="none" strike="noStrike" cap="none" normalizeH="0" baseline="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 to the 31</a:t>
                      </a:r>
                      <a:r>
                        <a:rPr kumimoji="0" lang="en-US" altLang="sr-Latn-RS" sz="1400" b="1" i="0" u="none" strike="noStrike" cap="none" normalizeH="0" baseline="3000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st</a:t>
                      </a:r>
                      <a:r>
                        <a:rPr kumimoji="0" lang="en-US" altLang="sr-Latn-RS" sz="1400" b="1" i="0" u="none" strike="noStrike" cap="none" normalizeH="0" baseline="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 of </a:t>
                      </a:r>
                      <a:r>
                        <a:rPr kumimoji="0" lang="en-US" altLang="sr-Latn-RS" sz="1400" b="1" i="0" u="none" strike="noStrike" cap="none" normalizeH="0" baseline="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rPr>
                        <a:t>March 2018</a:t>
                      </a:r>
                      <a:endParaRPr kumimoji="0" lang="en-US" altLang="sr-Latn-RS" sz="1400" b="1" i="0" u="none" strike="noStrike" cap="none" normalizeH="0" baseline="0" dirty="0">
                        <a:ln>
                          <a:noFill/>
                        </a:ln>
                        <a:solidFill>
                          <a:schemeClr val="bg1"/>
                        </a:solidFill>
                        <a:effectLst/>
                        <a:latin typeface="Bodoni MT" panose="02070603080606020203" pitchFamily="18" charset="0"/>
                        <a:ea typeface="Calibri" panose="020F0502020204030204" pitchFamily="34" charset="0"/>
                        <a:cs typeface="Times New Roman" panose="02020603050405020304" pitchFamily="18" charset="0"/>
                      </a:endParaRPr>
                    </a:p>
                  </a:txBody>
                  <a:tcPr marL="68592" marR="68592" marT="0" marB="0" anchor="ctr" horzOverflow="overflow">
                    <a:solidFill>
                      <a:schemeClr val="accent5"/>
                    </a:solidFill>
                  </a:tcPr>
                </a:tc>
                <a:extLst>
                  <a:ext uri="{0D108BD9-81ED-4DB2-BD59-A6C34878D82A}">
                    <a16:rowId xmlns:a16="http://schemas.microsoft.com/office/drawing/2014/main" val="156978476"/>
                  </a:ext>
                </a:extLst>
              </a:tr>
              <a:tr h="459832">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	Sample frame: </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Population of Montenegro  18+, Estimation of the population according to the citizens census from 2011 and statistic data  about birth and death in the period from 2011 - 2015</a:t>
                      </a:r>
                    </a:p>
                  </a:txBody>
                  <a:tcPr marL="68592" marR="68592" marT="0" marB="0" anchor="ctr" horzOverflow="overflow"/>
                </a:tc>
                <a:extLst>
                  <a:ext uri="{0D108BD9-81ED-4DB2-BD59-A6C34878D82A}">
                    <a16:rowId xmlns:a16="http://schemas.microsoft.com/office/drawing/2014/main" val="4240090214"/>
                  </a:ext>
                </a:extLst>
              </a:tr>
              <a:tr h="273303">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	Sample size:</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1019 respondents</a:t>
                      </a:r>
                    </a:p>
                  </a:txBody>
                  <a:tcPr marL="68592" marR="68592" marT="0" marB="0" anchor="ctr" horzOverflow="overflow"/>
                </a:tc>
                <a:extLst>
                  <a:ext uri="{0D108BD9-81ED-4DB2-BD59-A6C34878D82A}">
                    <a16:rowId xmlns:a16="http://schemas.microsoft.com/office/drawing/2014/main" val="3806875810"/>
                  </a:ext>
                </a:extLst>
              </a:tr>
              <a:tr h="273303">
                <a:tc rowSpan="4">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	Type of sample:</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Three-stage random representative stratified sample</a:t>
                      </a:r>
                    </a:p>
                  </a:txBody>
                  <a:tcPr marL="68592" marR="68592" marT="0" marB="0" anchor="ctr" horzOverflow="overflow"/>
                </a:tc>
                <a:extLst>
                  <a:ext uri="{0D108BD9-81ED-4DB2-BD59-A6C34878D82A}">
                    <a16:rowId xmlns:a16="http://schemas.microsoft.com/office/drawing/2014/main" val="1252559459"/>
                  </a:ext>
                </a:extLst>
              </a:tr>
              <a:tr h="27330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Stratification: Type of settlement  </a:t>
                      </a:r>
                    </a:p>
                  </a:txBody>
                  <a:tcPr marL="68592" marR="68592" marT="0" marB="0" anchor="ctr" horzOverflow="overflow"/>
                </a:tc>
                <a:extLst>
                  <a:ext uri="{0D108BD9-81ED-4DB2-BD59-A6C34878D82A}">
                    <a16:rowId xmlns:a16="http://schemas.microsoft.com/office/drawing/2014/main" val="3172637626"/>
                  </a:ext>
                </a:extLst>
              </a:tr>
              <a:tr h="578836">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Unit of the first stage: Territory (municipality divided according to the type of settlement), the size is proportional to the number of residents</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Unit of the second stage: Household (selected by random dialing of phone numbers)</a:t>
                      </a:r>
                    </a:p>
                  </a:txBody>
                  <a:tcPr marL="68592" marR="68592" marT="0" marB="0" anchor="ctr" horzOverflow="overflow"/>
                </a:tc>
                <a:extLst>
                  <a:ext uri="{0D108BD9-81ED-4DB2-BD59-A6C34878D82A}">
                    <a16:rowId xmlns:a16="http://schemas.microsoft.com/office/drawing/2014/main" val="4112224654"/>
                  </a:ext>
                </a:extLst>
              </a:tr>
              <a:tr h="459832">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Unit of the third stage: Respondents within the household (first birthday, combined  with quotas by gender and age groups)</a:t>
                      </a:r>
                    </a:p>
                  </a:txBody>
                  <a:tcPr marL="68592" marR="68592" marT="0" marB="0" anchor="ctr" horzOverflow="overflow"/>
                </a:tc>
                <a:extLst>
                  <a:ext uri="{0D108BD9-81ED-4DB2-BD59-A6C34878D82A}">
                    <a16:rowId xmlns:a16="http://schemas.microsoft.com/office/drawing/2014/main" val="3604393771"/>
                  </a:ext>
                </a:extLst>
              </a:tr>
              <a:tr h="273303">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	Type of research:</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One-time, CATI (telephone survey ), questionnaire (average length 8 minutes)</a:t>
                      </a:r>
                    </a:p>
                  </a:txBody>
                  <a:tcPr marL="68592" marR="68592" marT="0" marB="0" anchor="ctr" horzOverflow="overflow"/>
                </a:tc>
                <a:extLst>
                  <a:ext uri="{0D108BD9-81ED-4DB2-BD59-A6C34878D82A}">
                    <a16:rowId xmlns:a16="http://schemas.microsoft.com/office/drawing/2014/main" val="2269543951"/>
                  </a:ext>
                </a:extLst>
              </a:tr>
              <a:tr h="388797">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Places of research:</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16 municipalities in  Montenegro, allocation  by municipalities is proportional to the number of citizens</a:t>
                      </a:r>
                    </a:p>
                  </a:txBody>
                  <a:tcPr marL="68592" marR="68592" marT="0" marB="0" anchor="ctr" horzOverflow="overflow"/>
                </a:tc>
                <a:extLst>
                  <a:ext uri="{0D108BD9-81ED-4DB2-BD59-A6C34878D82A}">
                    <a16:rowId xmlns:a16="http://schemas.microsoft.com/office/drawing/2014/main" val="2665787304"/>
                  </a:ext>
                </a:extLst>
              </a:tr>
              <a:tr h="273303">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sr-Latn-ME"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S</a:t>
                      </a:r>
                      <a:r>
                        <a:rPr kumimoji="0" lang="en-US" altLang="sr-Latn-RS" sz="1400" b="0" i="0" u="none" strike="noStrike" cap="none" normalizeH="0" baseline="0" dirty="0" err="1">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tratification</a:t>
                      </a: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ts val="1200"/>
                        </a:spcBef>
                        <a:spcAft>
                          <a:spcPts val="3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Times New Roman" panose="02020603050405020304" pitchFamily="18" charset="0"/>
                          <a:cs typeface="Arial" panose="020B0604020202020204" pitchFamily="34" charset="0"/>
                        </a:rPr>
                        <a:t>By gender, age, type of settlement </a:t>
                      </a:r>
                    </a:p>
                  </a:txBody>
                  <a:tcPr marL="68592" marR="68592" marT="0" marB="0" anchor="ctr" horzOverflow="overflow"/>
                </a:tc>
                <a:extLst>
                  <a:ext uri="{0D108BD9-81ED-4DB2-BD59-A6C34878D82A}">
                    <a16:rowId xmlns:a16="http://schemas.microsoft.com/office/drawing/2014/main" val="1704864305"/>
                  </a:ext>
                </a:extLst>
              </a:tr>
              <a:tr h="457200">
                <a:tc>
                  <a:txBody>
                    <a:bodyPr/>
                    <a:lstStyle>
                      <a:lvl1pPr marL="228600" eaLnBrk="0" hangingPunct="0">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228600" marR="0" lvl="0" indent="0" algn="l" defTabSz="914400" rtl="0" eaLnBrk="1" fontAlgn="base" latinLnBrk="0" hangingPunct="1">
                        <a:lnSpc>
                          <a:spcPct val="115000"/>
                        </a:lnSpc>
                        <a:spcBef>
                          <a:spcPct val="0"/>
                        </a:spcBef>
                        <a:spcAft>
                          <a:spcPts val="1000"/>
                        </a:spcAft>
                        <a:buClrTx/>
                        <a:buSzTx/>
                        <a:buFontTx/>
                        <a:buNone/>
                        <a:tabLst>
                          <a:tab pos="457200" algn="l"/>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	Error:</a:t>
                      </a:r>
                    </a:p>
                  </a:txBody>
                  <a:tcPr marL="68592" marR="68592" marT="0" marB="0" anchor="ctr" horzOverflow="overflow"/>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±3.0</a:t>
                      </a:r>
                      <a:r>
                        <a:rPr kumimoji="0" lang="sr-Latn-ME"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5</a:t>
                      </a: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 % for occurrences  with incidence  of 50%, level of confidence 95% (</a:t>
                      </a:r>
                      <a:r>
                        <a:rPr kumimoji="0" lang="en-US" altLang="sr-Latn-RS" sz="1400" b="0" i="1"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marginal error</a:t>
                      </a:r>
                      <a:r>
                        <a:rPr kumimoji="0" lang="en-US" altLang="sr-Latn-RS" sz="1400" b="0" i="0" u="none" strike="noStrike" cap="none" normalizeH="0" baseline="0" dirty="0">
                          <a:ln>
                            <a:noFill/>
                          </a:ln>
                          <a:solidFill>
                            <a:srgbClr val="000000"/>
                          </a:solidFill>
                          <a:effectLst/>
                          <a:latin typeface="Bodoni MT" panose="02070603080606020203" pitchFamily="18" charset="0"/>
                          <a:ea typeface="Calibri" panose="020F0502020204030204" pitchFamily="34" charset="0"/>
                          <a:cs typeface="Times New Roman" panose="02020603050405020304" pitchFamily="18" charset="0"/>
                        </a:rPr>
                        <a:t>)</a:t>
                      </a:r>
                    </a:p>
                  </a:txBody>
                  <a:tcPr marL="68592" marR="68592" marT="0" marB="0" anchor="ctr" horzOverflow="overflow"/>
                </a:tc>
                <a:extLst>
                  <a:ext uri="{0D108BD9-81ED-4DB2-BD59-A6C34878D82A}">
                    <a16:rowId xmlns:a16="http://schemas.microsoft.com/office/drawing/2014/main" val="1056469623"/>
                  </a:ext>
                </a:extLst>
              </a:tr>
            </a:tbl>
          </a:graphicData>
        </a:graphic>
      </p:graphicFrame>
      <p:graphicFrame>
        <p:nvGraphicFramePr>
          <p:cNvPr id="5" name="Table 4">
            <a:extLst>
              <a:ext uri="{FF2B5EF4-FFF2-40B4-BE49-F238E27FC236}">
                <a16:creationId xmlns:a16="http://schemas.microsoft.com/office/drawing/2014/main" id="{1A0E1819-F12F-4651-9E0F-43AEE40A46EC}"/>
              </a:ext>
            </a:extLst>
          </p:cNvPr>
          <p:cNvGraphicFramePr>
            <a:graphicFrameLocks noGrp="1"/>
          </p:cNvGraphicFramePr>
          <p:nvPr>
            <p:extLst>
              <p:ext uri="{D42A27DB-BD31-4B8C-83A1-F6EECF244321}">
                <p14:modId xmlns:p14="http://schemas.microsoft.com/office/powerpoint/2010/main" val="2020860551"/>
              </p:ext>
            </p:extLst>
          </p:nvPr>
        </p:nvGraphicFramePr>
        <p:xfrm>
          <a:off x="785068" y="5404514"/>
          <a:ext cx="10894255" cy="627796"/>
        </p:xfrm>
        <a:graphic>
          <a:graphicData uri="http://schemas.openxmlformats.org/drawingml/2006/table">
            <a:tbl>
              <a:tblPr firstRow="1" bandRow="1">
                <a:tableStyleId>{5C22544A-7EE6-4342-B048-85BDC9FD1C3A}</a:tableStyleId>
              </a:tblPr>
              <a:tblGrid>
                <a:gridCol w="1948831">
                  <a:extLst>
                    <a:ext uri="{9D8B030D-6E8A-4147-A177-3AD203B41FA5}">
                      <a16:colId xmlns:a16="http://schemas.microsoft.com/office/drawing/2014/main" val="1071725213"/>
                    </a:ext>
                  </a:extLst>
                </a:gridCol>
                <a:gridCol w="745452">
                  <a:extLst>
                    <a:ext uri="{9D8B030D-6E8A-4147-A177-3AD203B41FA5}">
                      <a16:colId xmlns:a16="http://schemas.microsoft.com/office/drawing/2014/main" val="2206749629"/>
                    </a:ext>
                  </a:extLst>
                </a:gridCol>
                <a:gridCol w="745452">
                  <a:extLst>
                    <a:ext uri="{9D8B030D-6E8A-4147-A177-3AD203B41FA5}">
                      <a16:colId xmlns:a16="http://schemas.microsoft.com/office/drawing/2014/main" val="560914322"/>
                    </a:ext>
                  </a:extLst>
                </a:gridCol>
                <a:gridCol w="745452">
                  <a:extLst>
                    <a:ext uri="{9D8B030D-6E8A-4147-A177-3AD203B41FA5}">
                      <a16:colId xmlns:a16="http://schemas.microsoft.com/office/drawing/2014/main" val="1052311528"/>
                    </a:ext>
                  </a:extLst>
                </a:gridCol>
                <a:gridCol w="745452">
                  <a:extLst>
                    <a:ext uri="{9D8B030D-6E8A-4147-A177-3AD203B41FA5}">
                      <a16:colId xmlns:a16="http://schemas.microsoft.com/office/drawing/2014/main" val="4102869894"/>
                    </a:ext>
                  </a:extLst>
                </a:gridCol>
                <a:gridCol w="745452">
                  <a:extLst>
                    <a:ext uri="{9D8B030D-6E8A-4147-A177-3AD203B41FA5}">
                      <a16:colId xmlns:a16="http://schemas.microsoft.com/office/drawing/2014/main" val="583792217"/>
                    </a:ext>
                  </a:extLst>
                </a:gridCol>
                <a:gridCol w="745452">
                  <a:extLst>
                    <a:ext uri="{9D8B030D-6E8A-4147-A177-3AD203B41FA5}">
                      <a16:colId xmlns:a16="http://schemas.microsoft.com/office/drawing/2014/main" val="487641990"/>
                    </a:ext>
                  </a:extLst>
                </a:gridCol>
                <a:gridCol w="745452">
                  <a:extLst>
                    <a:ext uri="{9D8B030D-6E8A-4147-A177-3AD203B41FA5}">
                      <a16:colId xmlns:a16="http://schemas.microsoft.com/office/drawing/2014/main" val="3725926753"/>
                    </a:ext>
                  </a:extLst>
                </a:gridCol>
                <a:gridCol w="745452">
                  <a:extLst>
                    <a:ext uri="{9D8B030D-6E8A-4147-A177-3AD203B41FA5}">
                      <a16:colId xmlns:a16="http://schemas.microsoft.com/office/drawing/2014/main" val="3970605764"/>
                    </a:ext>
                  </a:extLst>
                </a:gridCol>
                <a:gridCol w="745452">
                  <a:extLst>
                    <a:ext uri="{9D8B030D-6E8A-4147-A177-3AD203B41FA5}">
                      <a16:colId xmlns:a16="http://schemas.microsoft.com/office/drawing/2014/main" val="1536555895"/>
                    </a:ext>
                  </a:extLst>
                </a:gridCol>
                <a:gridCol w="745452">
                  <a:extLst>
                    <a:ext uri="{9D8B030D-6E8A-4147-A177-3AD203B41FA5}">
                      <a16:colId xmlns:a16="http://schemas.microsoft.com/office/drawing/2014/main" val="1252713821"/>
                    </a:ext>
                  </a:extLst>
                </a:gridCol>
                <a:gridCol w="745452">
                  <a:extLst>
                    <a:ext uri="{9D8B030D-6E8A-4147-A177-3AD203B41FA5}">
                      <a16:colId xmlns:a16="http://schemas.microsoft.com/office/drawing/2014/main" val="4066550371"/>
                    </a:ext>
                  </a:extLst>
                </a:gridCol>
                <a:gridCol w="745452">
                  <a:extLst>
                    <a:ext uri="{9D8B030D-6E8A-4147-A177-3AD203B41FA5}">
                      <a16:colId xmlns:a16="http://schemas.microsoft.com/office/drawing/2014/main" val="2266638644"/>
                    </a:ext>
                  </a:extLst>
                </a:gridCol>
              </a:tblGrid>
              <a:tr h="313898">
                <a:tc>
                  <a:txBody>
                    <a:bodyPr/>
                    <a:lstStyle/>
                    <a:p>
                      <a:pPr algn="ctr" fontAlgn="b"/>
                      <a:r>
                        <a:rPr lang="en-US" sz="1400" b="1" i="0" u="none" strike="noStrike" dirty="0">
                          <a:solidFill>
                            <a:schemeClr val="bg1"/>
                          </a:solidFill>
                          <a:effectLst/>
                          <a:latin typeface="Bodoni MT" panose="02070603080606020203" pitchFamily="18" charset="0"/>
                        </a:rPr>
                        <a:t>Incidence</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1%</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3%</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5%</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10%</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15%</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20%</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25%</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30%</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35%</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40%</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45%</a:t>
                      </a:r>
                    </a:p>
                  </a:txBody>
                  <a:tcPr marL="9525" marR="9525" marT="9525" marB="0" anchor="b">
                    <a:solidFill>
                      <a:schemeClr val="accent5"/>
                    </a:solidFill>
                  </a:tcPr>
                </a:tc>
                <a:tc>
                  <a:txBody>
                    <a:bodyPr/>
                    <a:lstStyle/>
                    <a:p>
                      <a:pPr algn="ctr" fontAlgn="b"/>
                      <a:r>
                        <a:rPr lang="en-US" sz="1400" b="1" i="0" u="none" strike="noStrike" dirty="0">
                          <a:solidFill>
                            <a:schemeClr val="bg1"/>
                          </a:solidFill>
                          <a:effectLst/>
                          <a:latin typeface="Bodoni MT" panose="02070603080606020203" pitchFamily="18" charset="0"/>
                        </a:rPr>
                        <a:t>50%</a:t>
                      </a:r>
                    </a:p>
                  </a:txBody>
                  <a:tcPr marL="9525" marR="9525" marT="9525" marB="0" anchor="b">
                    <a:solidFill>
                      <a:schemeClr val="accent5"/>
                    </a:solidFill>
                  </a:tcPr>
                </a:tc>
                <a:extLst>
                  <a:ext uri="{0D108BD9-81ED-4DB2-BD59-A6C34878D82A}">
                    <a16:rowId xmlns:a16="http://schemas.microsoft.com/office/drawing/2014/main" val="3463533175"/>
                  </a:ext>
                </a:extLst>
              </a:tr>
              <a:tr h="313898">
                <a:tc>
                  <a:txBody>
                    <a:bodyPr/>
                    <a:lstStyle/>
                    <a:p>
                      <a:pPr algn="ctr" fontAlgn="b"/>
                      <a:r>
                        <a:rPr lang="en-US" sz="1400" b="0" i="0" u="none" strike="noStrike" dirty="0">
                          <a:solidFill>
                            <a:schemeClr val="tx1"/>
                          </a:solidFill>
                          <a:effectLst/>
                          <a:latin typeface="Bodoni MT" panose="02070603080606020203" pitchFamily="18" charset="0"/>
                        </a:rPr>
                        <a:t>Error</a:t>
                      </a:r>
                    </a:p>
                  </a:txBody>
                  <a:tcPr marL="9525" marR="9525" marT="9525" marB="0" anchor="b"/>
                </a:tc>
                <a:tc>
                  <a:txBody>
                    <a:bodyPr/>
                    <a:lstStyle/>
                    <a:p>
                      <a:pPr algn="ctr" fontAlgn="b"/>
                      <a:r>
                        <a:rPr lang="en-US" sz="1400" b="0" i="0" u="none" strike="noStrike">
                          <a:solidFill>
                            <a:srgbClr val="000000"/>
                          </a:solidFill>
                          <a:effectLst/>
                          <a:latin typeface="Bodoni MT" panose="02070603080606020203" pitchFamily="18" charset="0"/>
                        </a:rPr>
                        <a:t>0.61%</a:t>
                      </a:r>
                      <a:endParaRPr lang="en-US" sz="1400" b="0" i="0" u="none" strike="noStrike" dirty="0">
                        <a:solidFill>
                          <a:srgbClr val="000000"/>
                        </a:solidFill>
                        <a:effectLst/>
                        <a:latin typeface="Bodoni MT" panose="02070603080606020203" pitchFamily="18" charset="0"/>
                      </a:endParaRP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1.04%</a:t>
                      </a:r>
                    </a:p>
                  </a:txBody>
                  <a:tcPr marL="9525" marR="9525" marT="9525" marB="0" anchor="b"/>
                </a:tc>
                <a:tc>
                  <a:txBody>
                    <a:bodyPr/>
                    <a:lstStyle/>
                    <a:p>
                      <a:pPr algn="ctr" fontAlgn="b"/>
                      <a:r>
                        <a:rPr lang="en-US" sz="1400" b="0" i="0" u="none" strike="noStrike">
                          <a:solidFill>
                            <a:srgbClr val="000000"/>
                          </a:solidFill>
                          <a:effectLst/>
                          <a:latin typeface="Bodoni MT" panose="02070603080606020203" pitchFamily="18" charset="0"/>
                        </a:rPr>
                        <a:t>1.35%</a:t>
                      </a:r>
                      <a:endParaRPr lang="en-US" sz="1400" b="0" i="0" u="none" strike="noStrike" dirty="0">
                        <a:solidFill>
                          <a:srgbClr val="000000"/>
                        </a:solidFill>
                        <a:effectLst/>
                        <a:latin typeface="Bodoni MT" panose="02070603080606020203" pitchFamily="18" charset="0"/>
                      </a:endParaRPr>
                    </a:p>
                  </a:txBody>
                  <a:tcPr marL="9525" marR="9525" marT="9525" marB="0" anchor="b"/>
                </a:tc>
                <a:tc>
                  <a:txBody>
                    <a:bodyPr/>
                    <a:lstStyle/>
                    <a:p>
                      <a:pPr algn="ctr" fontAlgn="b"/>
                      <a:r>
                        <a:rPr lang="en-US" sz="1400" b="0" i="0" u="none" strike="noStrike">
                          <a:solidFill>
                            <a:srgbClr val="000000"/>
                          </a:solidFill>
                          <a:effectLst/>
                          <a:latin typeface="Bodoni MT" panose="02070603080606020203" pitchFamily="18" charset="0"/>
                        </a:rPr>
                        <a:t>1.83%</a:t>
                      </a:r>
                      <a:endParaRPr lang="en-US" sz="1400" b="0" i="0" u="none" strike="noStrike" dirty="0">
                        <a:solidFill>
                          <a:srgbClr val="000000"/>
                        </a:solidFill>
                        <a:effectLst/>
                        <a:latin typeface="Bodoni MT" panose="02070603080606020203" pitchFamily="18" charset="0"/>
                      </a:endParaRPr>
                    </a:p>
                  </a:txBody>
                  <a:tcPr marL="9525" marR="9525" marT="9525" marB="0" anchor="b"/>
                </a:tc>
                <a:tc>
                  <a:txBody>
                    <a:bodyPr/>
                    <a:lstStyle/>
                    <a:p>
                      <a:pPr algn="ctr" fontAlgn="b"/>
                      <a:r>
                        <a:rPr lang="en-US" sz="1400" b="0" i="0" u="none" strike="noStrike">
                          <a:solidFill>
                            <a:srgbClr val="000000"/>
                          </a:solidFill>
                          <a:effectLst/>
                          <a:latin typeface="Bodoni MT" panose="02070603080606020203" pitchFamily="18" charset="0"/>
                        </a:rPr>
                        <a:t>2.18%</a:t>
                      </a:r>
                      <a:endParaRPr lang="en-US" sz="1400" b="0" i="0" u="none" strike="noStrike" dirty="0">
                        <a:solidFill>
                          <a:srgbClr val="000000"/>
                        </a:solidFill>
                        <a:effectLst/>
                        <a:latin typeface="Bodoni MT" panose="02070603080606020203" pitchFamily="18" charset="0"/>
                      </a:endParaRPr>
                    </a:p>
                  </a:txBody>
                  <a:tcPr marL="9525" marR="9525" marT="9525" marB="0" anchor="b"/>
                </a:tc>
                <a:tc>
                  <a:txBody>
                    <a:bodyPr/>
                    <a:lstStyle/>
                    <a:p>
                      <a:pPr algn="ctr" fontAlgn="b"/>
                      <a:r>
                        <a:rPr lang="en-US" sz="1400" b="0" i="0" u="none" strike="noStrike">
                          <a:solidFill>
                            <a:srgbClr val="000000"/>
                          </a:solidFill>
                          <a:effectLst/>
                          <a:latin typeface="Bodoni MT" panose="02070603080606020203" pitchFamily="18" charset="0"/>
                        </a:rPr>
                        <a:t>2.44%</a:t>
                      </a:r>
                      <a:endParaRPr lang="en-US" sz="1400" b="0" i="0" u="none" strike="noStrike" dirty="0">
                        <a:solidFill>
                          <a:srgbClr val="000000"/>
                        </a:solidFill>
                        <a:effectLst/>
                        <a:latin typeface="Bodoni MT" panose="02070603080606020203" pitchFamily="18" charset="0"/>
                      </a:endParaRP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2.64%</a:t>
                      </a: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2.80%</a:t>
                      </a: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2.91%</a:t>
                      </a: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2.99%</a:t>
                      </a: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3.04%</a:t>
                      </a:r>
                    </a:p>
                  </a:txBody>
                  <a:tcPr marL="9525" marR="9525" marT="9525" marB="0" anchor="b"/>
                </a:tc>
                <a:tc>
                  <a:txBody>
                    <a:bodyPr/>
                    <a:lstStyle/>
                    <a:p>
                      <a:pPr algn="ctr" fontAlgn="b"/>
                      <a:r>
                        <a:rPr lang="en-US" sz="1400" b="0" i="0" u="none" strike="noStrike" dirty="0">
                          <a:solidFill>
                            <a:srgbClr val="000000"/>
                          </a:solidFill>
                          <a:effectLst/>
                          <a:latin typeface="Bodoni MT" panose="02070603080606020203" pitchFamily="18" charset="0"/>
                        </a:rPr>
                        <a:t>3.05%</a:t>
                      </a:r>
                    </a:p>
                  </a:txBody>
                  <a:tcPr marL="9525" marR="9525" marT="9525" marB="0" anchor="b"/>
                </a:tc>
                <a:extLst>
                  <a:ext uri="{0D108BD9-81ED-4DB2-BD59-A6C34878D82A}">
                    <a16:rowId xmlns:a16="http://schemas.microsoft.com/office/drawing/2014/main" val="843379977"/>
                  </a:ext>
                </a:extLst>
              </a:tr>
            </a:tbl>
          </a:graphicData>
        </a:graphic>
      </p:graphicFrame>
      <p:pic>
        <p:nvPicPr>
          <p:cNvPr id="6" name="Content Placeholder 20">
            <a:extLst>
              <a:ext uri="{FF2B5EF4-FFF2-40B4-BE49-F238E27FC236}">
                <a16:creationId xmlns:a16="http://schemas.microsoft.com/office/drawing/2014/main" id="{1DF5E478-4B0D-4FD3-BCF1-394703B1BD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07766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3905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that the last Parliamentary elections (2016) were free and fair?</a:t>
            </a:r>
          </a:p>
        </p:txBody>
      </p:sp>
      <p:graphicFrame>
        <p:nvGraphicFramePr>
          <p:cNvPr id="6"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872152868"/>
              </p:ext>
            </p:extLst>
          </p:nvPr>
        </p:nvGraphicFramePr>
        <p:xfrm>
          <a:off x="8614611" y="1898901"/>
          <a:ext cx="3003885" cy="4479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642371458"/>
              </p:ext>
            </p:extLst>
          </p:nvPr>
        </p:nvGraphicFramePr>
        <p:xfrm>
          <a:off x="838200" y="1898901"/>
          <a:ext cx="7311189"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88CAE6F0-0FD0-4F74-B6DB-391BB6FE870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659130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3905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that the last Parliamentary elections (2016) were free and fair?</a:t>
            </a:r>
          </a:p>
        </p:txBody>
      </p:sp>
      <p:graphicFrame>
        <p:nvGraphicFramePr>
          <p:cNvPr id="7"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311533087"/>
              </p:ext>
            </p:extLst>
          </p:nvPr>
        </p:nvGraphicFramePr>
        <p:xfrm>
          <a:off x="838200" y="1716088"/>
          <a:ext cx="3915610" cy="45921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Content Placeholder 20">
            <a:extLst>
              <a:ext uri="{FF2B5EF4-FFF2-40B4-BE49-F238E27FC236}">
                <a16:creationId xmlns:a16="http://schemas.microsoft.com/office/drawing/2014/main" id="{4AD6248E-BB68-41E3-9AD2-875E147EB6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graphicFrame>
        <p:nvGraphicFramePr>
          <p:cNvPr id="6" name="Content Placeholder 7">
            <a:extLst>
              <a:ext uri="{FF2B5EF4-FFF2-40B4-BE49-F238E27FC236}">
                <a16:creationId xmlns:a16="http://schemas.microsoft.com/office/drawing/2014/main" id="{67401135-4D14-47F2-8C22-7EC7AC1A4363}"/>
              </a:ext>
            </a:extLst>
          </p:cNvPr>
          <p:cNvGraphicFramePr>
            <a:graphicFrameLocks/>
          </p:cNvGraphicFramePr>
          <p:nvPr>
            <p:extLst>
              <p:ext uri="{D42A27DB-BD31-4B8C-83A1-F6EECF244321}">
                <p14:modId xmlns:p14="http://schemas.microsoft.com/office/powerpoint/2010/main" val="2497712956"/>
              </p:ext>
            </p:extLst>
          </p:nvPr>
        </p:nvGraphicFramePr>
        <p:xfrm>
          <a:off x="5585988" y="1716087"/>
          <a:ext cx="6138250" cy="4592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541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Do you think that the opposition parties should continue to boycott the Parliament?</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79130109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92598BC8-72D9-4647-BEB9-27E762E21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409310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Do you think that the opposition parties should continue to boycott the Parliament?</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035590124"/>
              </p:ext>
            </p:extLst>
          </p:nvPr>
        </p:nvGraphicFramePr>
        <p:xfrm>
          <a:off x="910628" y="1825625"/>
          <a:ext cx="4741025"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240213169"/>
              </p:ext>
            </p:extLst>
          </p:nvPr>
        </p:nvGraphicFramePr>
        <p:xfrm>
          <a:off x="6282920" y="1825625"/>
          <a:ext cx="4741024"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8AAEA223-1ADD-4C82-9851-904C2A23D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815883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3905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that the opposition parties should continue to boycott the Parliament?</a:t>
            </a:r>
          </a:p>
        </p:txBody>
      </p:sp>
      <p:graphicFrame>
        <p:nvGraphicFramePr>
          <p:cNvPr id="9"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2855977016"/>
              </p:ext>
            </p:extLst>
          </p:nvPr>
        </p:nvGraphicFramePr>
        <p:xfrm>
          <a:off x="838199" y="1716088"/>
          <a:ext cx="10515599" cy="4534151"/>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B709D8E-252F-45E2-8DC5-3AC02687610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905601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Do you think that the opposition parties should continue to boycott the Parliament?</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843701502"/>
              </p:ext>
            </p:extLst>
          </p:nvPr>
        </p:nvGraphicFramePr>
        <p:xfrm>
          <a:off x="910628" y="1825625"/>
          <a:ext cx="4741025"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519417981"/>
              </p:ext>
            </p:extLst>
          </p:nvPr>
        </p:nvGraphicFramePr>
        <p:xfrm>
          <a:off x="5902859" y="1690688"/>
          <a:ext cx="6004866" cy="4556203"/>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8AAEA223-1ADD-4C82-9851-904C2A23D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87334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Do you think that the opposition parties should continue to boycott the Parliament?</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845462608"/>
              </p:ext>
            </p:extLst>
          </p:nvPr>
        </p:nvGraphicFramePr>
        <p:xfrm>
          <a:off x="910628" y="1690688"/>
          <a:ext cx="5185372" cy="4802187"/>
        </p:xfrm>
        <a:graphic>
          <a:graphicData uri="http://schemas.openxmlformats.org/drawingml/2006/chart">
            <c:chart xmlns:c="http://schemas.openxmlformats.org/drawingml/2006/chart" xmlns:r="http://schemas.openxmlformats.org/officeDocument/2006/relationships" r:id="rId2"/>
          </a:graphicData>
        </a:graphic>
      </p:graphicFrame>
      <p:pic>
        <p:nvPicPr>
          <p:cNvPr id="5" name="Content Placeholder 20">
            <a:extLst>
              <a:ext uri="{FF2B5EF4-FFF2-40B4-BE49-F238E27FC236}">
                <a16:creationId xmlns:a16="http://schemas.microsoft.com/office/drawing/2014/main" id="{8AAEA223-1ADD-4C82-9851-904C2A23D0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graphicFrame>
        <p:nvGraphicFramePr>
          <p:cNvPr id="3" name="Table 2">
            <a:extLst>
              <a:ext uri="{FF2B5EF4-FFF2-40B4-BE49-F238E27FC236}">
                <a16:creationId xmlns:a16="http://schemas.microsoft.com/office/drawing/2014/main" id="{E17BD4A5-3655-4B2A-903C-6BC462DAA89F}"/>
              </a:ext>
            </a:extLst>
          </p:cNvPr>
          <p:cNvGraphicFramePr>
            <a:graphicFrameLocks noGrp="1"/>
          </p:cNvGraphicFramePr>
          <p:nvPr>
            <p:extLst>
              <p:ext uri="{D42A27DB-BD31-4B8C-83A1-F6EECF244321}">
                <p14:modId xmlns:p14="http://schemas.microsoft.com/office/powerpoint/2010/main" val="1500545808"/>
              </p:ext>
            </p:extLst>
          </p:nvPr>
        </p:nvGraphicFramePr>
        <p:xfrm>
          <a:off x="6992471" y="1690688"/>
          <a:ext cx="4500284" cy="4486273"/>
        </p:xfrm>
        <a:graphic>
          <a:graphicData uri="http://schemas.openxmlformats.org/drawingml/2006/table">
            <a:tbl>
              <a:tblPr>
                <a:tableStyleId>{21E4AEA4-8DFA-4A89-87EB-49C32662AFE0}</a:tableStyleId>
              </a:tblPr>
              <a:tblGrid>
                <a:gridCol w="1157616">
                  <a:extLst>
                    <a:ext uri="{9D8B030D-6E8A-4147-A177-3AD203B41FA5}">
                      <a16:colId xmlns:a16="http://schemas.microsoft.com/office/drawing/2014/main" val="2665331756"/>
                    </a:ext>
                  </a:extLst>
                </a:gridCol>
                <a:gridCol w="1092526">
                  <a:extLst>
                    <a:ext uri="{9D8B030D-6E8A-4147-A177-3AD203B41FA5}">
                      <a16:colId xmlns:a16="http://schemas.microsoft.com/office/drawing/2014/main" val="2901337572"/>
                    </a:ext>
                  </a:extLst>
                </a:gridCol>
                <a:gridCol w="1125071">
                  <a:extLst>
                    <a:ext uri="{9D8B030D-6E8A-4147-A177-3AD203B41FA5}">
                      <a16:colId xmlns:a16="http://schemas.microsoft.com/office/drawing/2014/main" val="420891001"/>
                    </a:ext>
                  </a:extLst>
                </a:gridCol>
                <a:gridCol w="1125071">
                  <a:extLst>
                    <a:ext uri="{9D8B030D-6E8A-4147-A177-3AD203B41FA5}">
                      <a16:colId xmlns:a16="http://schemas.microsoft.com/office/drawing/2014/main" val="2909837669"/>
                    </a:ext>
                  </a:extLst>
                </a:gridCol>
              </a:tblGrid>
              <a:tr h="1115361">
                <a:tc>
                  <a:txBody>
                    <a:bodyPr/>
                    <a:lstStyle/>
                    <a:p>
                      <a:pPr algn="l" fontAlgn="t"/>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ctr" fontAlgn="b"/>
                      <a:r>
                        <a:rPr lang="en-US" sz="1800" b="0" i="0" u="none" strike="noStrike" dirty="0">
                          <a:solidFill>
                            <a:srgbClr val="000000"/>
                          </a:solidFill>
                          <a:effectLst/>
                          <a:latin typeface="Bodoni MT" panose="02070603080606020203" pitchFamily="18" charset="0"/>
                        </a:rPr>
                        <a:t>Yes</a:t>
                      </a:r>
                    </a:p>
                  </a:txBody>
                  <a:tcPr marL="9525" marR="9525" marT="9525" marB="0" anchor="ctr"/>
                </a:tc>
                <a:tc>
                  <a:txBody>
                    <a:bodyPr/>
                    <a:lstStyle/>
                    <a:p>
                      <a:pPr algn="ctr" fontAlgn="b"/>
                      <a:r>
                        <a:rPr lang="en-US" sz="1800" u="none" strike="noStrike" dirty="0">
                          <a:effectLst/>
                        </a:rPr>
                        <a:t>No</a:t>
                      </a:r>
                      <a:endParaRPr lang="en-US" sz="1800" b="0" i="0" u="none" strike="noStrike" dirty="0">
                        <a:solidFill>
                          <a:srgbClr val="000000"/>
                        </a:solidFill>
                        <a:effectLst/>
                        <a:latin typeface="Bodoni MT" panose="02070603080606020203" pitchFamily="18" charset="0"/>
                      </a:endParaRPr>
                    </a:p>
                  </a:txBody>
                  <a:tcPr marL="9525" marR="9525" marT="9525" marB="0" anchor="ctr"/>
                </a:tc>
                <a:tc>
                  <a:txBody>
                    <a:bodyPr/>
                    <a:lstStyle/>
                    <a:p>
                      <a:pPr algn="ctr" fontAlgn="b"/>
                      <a:r>
                        <a:rPr lang="en-US" sz="1800" u="none" strike="noStrike" dirty="0">
                          <a:effectLst/>
                        </a:rPr>
                        <a:t>I cannot evaluate</a:t>
                      </a:r>
                      <a:r>
                        <a:rPr lang="pl-PL" sz="1800" u="none" strike="noStrike" dirty="0">
                          <a:effectLst/>
                        </a:rPr>
                        <a:t>/</a:t>
                      </a:r>
                      <a:endParaRPr lang="en-US" sz="1800" u="none" strike="noStrike" dirty="0">
                        <a:effectLst/>
                      </a:endParaRPr>
                    </a:p>
                    <a:p>
                      <a:pPr algn="ctr" fontAlgn="b"/>
                      <a:r>
                        <a:rPr lang="en-US" sz="1800" u="none" strike="noStrike" dirty="0">
                          <a:effectLst/>
                        </a:rPr>
                        <a:t>No response</a:t>
                      </a:r>
                      <a:endParaRPr lang="pl-PL" sz="1800" b="0" i="0" u="none" strike="noStrike" dirty="0">
                        <a:solidFill>
                          <a:srgbClr val="000000"/>
                        </a:solidFill>
                        <a:effectLst/>
                        <a:latin typeface="Bodoni MT" panose="02070603080606020203" pitchFamily="18" charset="0"/>
                      </a:endParaRPr>
                    </a:p>
                  </a:txBody>
                  <a:tcPr marL="9525" marR="9525" marT="9525" marB="0" anchor="ctr"/>
                </a:tc>
                <a:extLst>
                  <a:ext uri="{0D108BD9-81ED-4DB2-BD59-A6C34878D82A}">
                    <a16:rowId xmlns:a16="http://schemas.microsoft.com/office/drawing/2014/main" val="3291085812"/>
                  </a:ext>
                </a:extLst>
              </a:tr>
              <a:tr h="817192">
                <a:tc>
                  <a:txBody>
                    <a:bodyPr/>
                    <a:lstStyle/>
                    <a:p>
                      <a:pPr algn="l" fontAlgn="t"/>
                      <a:r>
                        <a:rPr lang="en-US" sz="1800" u="none" strike="noStrike" dirty="0">
                          <a:effectLst/>
                        </a:rPr>
                        <a:t>Democrats</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48,2%</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33,4%</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b"/>
                      <a:r>
                        <a:rPr lang="en-US" sz="1800" u="none" strike="noStrike">
                          <a:effectLst/>
                        </a:rPr>
                        <a:t>18,3%</a:t>
                      </a:r>
                      <a:endParaRPr lang="en-US" sz="1800" b="0" i="0" u="none" strike="noStrike">
                        <a:solidFill>
                          <a:srgbClr val="000000"/>
                        </a:solidFill>
                        <a:effectLst/>
                        <a:latin typeface="Bodoni MT" panose="02070603080606020203" pitchFamily="18" charset="0"/>
                      </a:endParaRPr>
                    </a:p>
                  </a:txBody>
                  <a:tcPr marL="9525" marR="9525" marT="9525" marB="0" anchor="b"/>
                </a:tc>
                <a:extLst>
                  <a:ext uri="{0D108BD9-81ED-4DB2-BD59-A6C34878D82A}">
                    <a16:rowId xmlns:a16="http://schemas.microsoft.com/office/drawing/2014/main" val="3130941637"/>
                  </a:ext>
                </a:extLst>
              </a:tr>
              <a:tr h="510744">
                <a:tc>
                  <a:txBody>
                    <a:bodyPr/>
                    <a:lstStyle/>
                    <a:p>
                      <a:pPr algn="l" fontAlgn="t"/>
                      <a:r>
                        <a:rPr lang="en-US" sz="1800" u="none" strike="noStrike">
                          <a:effectLst/>
                        </a:rPr>
                        <a:t>DF</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64,2%</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a:effectLst/>
                        </a:rPr>
                        <a:t>28,3%</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a:effectLst/>
                        </a:rPr>
                        <a:t>7,4%</a:t>
                      </a:r>
                      <a:endParaRPr lang="en-US" sz="1800" b="0" i="0" u="none" strike="noStrike">
                        <a:solidFill>
                          <a:srgbClr val="000000"/>
                        </a:solidFill>
                        <a:effectLst/>
                        <a:latin typeface="Bodoni MT" panose="02070603080606020203" pitchFamily="18" charset="0"/>
                      </a:endParaRPr>
                    </a:p>
                  </a:txBody>
                  <a:tcPr marL="9525" marR="9525" marT="9525" marB="0"/>
                </a:tc>
                <a:extLst>
                  <a:ext uri="{0D108BD9-81ED-4DB2-BD59-A6C34878D82A}">
                    <a16:rowId xmlns:a16="http://schemas.microsoft.com/office/drawing/2014/main" val="4193385687"/>
                  </a:ext>
                </a:extLst>
              </a:tr>
              <a:tr h="510744">
                <a:tc>
                  <a:txBody>
                    <a:bodyPr/>
                    <a:lstStyle/>
                    <a:p>
                      <a:pPr algn="l" fontAlgn="t"/>
                      <a:r>
                        <a:rPr lang="en-US" sz="1800" u="none" strike="noStrike" dirty="0">
                          <a:effectLst/>
                        </a:rPr>
                        <a:t>DPS</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10,0%</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83,5%</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b"/>
                      <a:r>
                        <a:rPr lang="en-US" sz="1800" u="none" strike="noStrike">
                          <a:effectLst/>
                        </a:rPr>
                        <a:t>6,60%</a:t>
                      </a:r>
                      <a:endParaRPr lang="en-US" sz="1800" b="0" i="0" u="none" strike="noStrike">
                        <a:solidFill>
                          <a:srgbClr val="000000"/>
                        </a:solidFill>
                        <a:effectLst/>
                        <a:latin typeface="Bodoni MT" panose="02070603080606020203" pitchFamily="18" charset="0"/>
                      </a:endParaRPr>
                    </a:p>
                  </a:txBody>
                  <a:tcPr marL="9525" marR="9525" marT="9525" marB="0" anchor="b"/>
                </a:tc>
                <a:extLst>
                  <a:ext uri="{0D108BD9-81ED-4DB2-BD59-A6C34878D82A}">
                    <a16:rowId xmlns:a16="http://schemas.microsoft.com/office/drawing/2014/main" val="1166358848"/>
                  </a:ext>
                </a:extLst>
              </a:tr>
              <a:tr h="510744">
                <a:tc>
                  <a:txBody>
                    <a:bodyPr/>
                    <a:lstStyle/>
                    <a:p>
                      <a:pPr algn="l" fontAlgn="t"/>
                      <a:r>
                        <a:rPr lang="en-US" sz="1800" u="none" strike="noStrike">
                          <a:effectLst/>
                        </a:rPr>
                        <a:t>SD</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0,0%</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35,9%</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b"/>
                      <a:r>
                        <a:rPr lang="en-US" sz="1800" u="none" strike="noStrike">
                          <a:effectLst/>
                        </a:rPr>
                        <a:t>64,10%</a:t>
                      </a:r>
                      <a:endParaRPr lang="en-US" sz="1800" b="0" i="0" u="none" strike="noStrike">
                        <a:solidFill>
                          <a:srgbClr val="000000"/>
                        </a:solidFill>
                        <a:effectLst/>
                        <a:latin typeface="Bodoni MT" panose="02070603080606020203" pitchFamily="18" charset="0"/>
                      </a:endParaRPr>
                    </a:p>
                  </a:txBody>
                  <a:tcPr marL="9525" marR="9525" marT="9525" marB="0" anchor="b"/>
                </a:tc>
                <a:extLst>
                  <a:ext uri="{0D108BD9-81ED-4DB2-BD59-A6C34878D82A}">
                    <a16:rowId xmlns:a16="http://schemas.microsoft.com/office/drawing/2014/main" val="2717080357"/>
                  </a:ext>
                </a:extLst>
              </a:tr>
              <a:tr h="510744">
                <a:tc>
                  <a:txBody>
                    <a:bodyPr/>
                    <a:lstStyle/>
                    <a:p>
                      <a:pPr algn="l" fontAlgn="t"/>
                      <a:r>
                        <a:rPr lang="en-US" sz="1800" u="none" strike="noStrike">
                          <a:effectLst/>
                        </a:rPr>
                        <a:t>SDP</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a:effectLst/>
                        </a:rPr>
                        <a:t>21,1%</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51,1%</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a:effectLst/>
                        </a:rPr>
                        <a:t>27,8%</a:t>
                      </a:r>
                      <a:endParaRPr lang="en-US" sz="1800" b="0" i="0" u="none" strike="noStrike">
                        <a:solidFill>
                          <a:srgbClr val="000000"/>
                        </a:solidFill>
                        <a:effectLst/>
                        <a:latin typeface="Bodoni MT" panose="02070603080606020203" pitchFamily="18" charset="0"/>
                      </a:endParaRPr>
                    </a:p>
                  </a:txBody>
                  <a:tcPr marL="9525" marR="9525" marT="9525" marB="0"/>
                </a:tc>
                <a:extLst>
                  <a:ext uri="{0D108BD9-81ED-4DB2-BD59-A6C34878D82A}">
                    <a16:rowId xmlns:a16="http://schemas.microsoft.com/office/drawing/2014/main" val="207291213"/>
                  </a:ext>
                </a:extLst>
              </a:tr>
              <a:tr h="510744">
                <a:tc>
                  <a:txBody>
                    <a:bodyPr/>
                    <a:lstStyle/>
                    <a:p>
                      <a:pPr algn="l" fontAlgn="t"/>
                      <a:r>
                        <a:rPr lang="en-US" sz="1800" u="none" strike="noStrike">
                          <a:effectLst/>
                        </a:rPr>
                        <a:t>SNP</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a:effectLst/>
                        </a:rPr>
                        <a:t>20,3%</a:t>
                      </a:r>
                      <a:endParaRPr lang="en-US" sz="1800" b="0" i="0" u="none" strike="noStrike">
                        <a:solidFill>
                          <a:srgbClr val="000000"/>
                        </a:solidFill>
                        <a:effectLst/>
                        <a:latin typeface="Bodoni MT" panose="02070603080606020203" pitchFamily="18" charset="0"/>
                      </a:endParaRPr>
                    </a:p>
                  </a:txBody>
                  <a:tcPr marL="9525" marR="9525" marT="9525" marB="0"/>
                </a:tc>
                <a:tc>
                  <a:txBody>
                    <a:bodyPr/>
                    <a:lstStyle/>
                    <a:p>
                      <a:pPr algn="r" fontAlgn="t"/>
                      <a:r>
                        <a:rPr lang="en-US" sz="1800" u="none" strike="noStrike" dirty="0">
                          <a:effectLst/>
                        </a:rPr>
                        <a:t>30,4%</a:t>
                      </a:r>
                      <a:endParaRPr lang="en-US" sz="1800" b="0" i="0" u="none" strike="noStrike" dirty="0">
                        <a:solidFill>
                          <a:srgbClr val="000000"/>
                        </a:solidFill>
                        <a:effectLst/>
                        <a:latin typeface="Bodoni MT" panose="02070603080606020203" pitchFamily="18" charset="0"/>
                      </a:endParaRPr>
                    </a:p>
                  </a:txBody>
                  <a:tcPr marL="9525" marR="9525" marT="9525" marB="0"/>
                </a:tc>
                <a:tc>
                  <a:txBody>
                    <a:bodyPr/>
                    <a:lstStyle/>
                    <a:p>
                      <a:pPr algn="r" fontAlgn="b"/>
                      <a:r>
                        <a:rPr lang="en-US" sz="1800" u="none" strike="noStrike" dirty="0">
                          <a:effectLst/>
                        </a:rPr>
                        <a:t>49,30%</a:t>
                      </a:r>
                      <a:endParaRPr lang="en-US" sz="1800" b="0" i="0" u="none" strike="noStrike" dirty="0">
                        <a:solidFill>
                          <a:srgbClr val="000000"/>
                        </a:solidFill>
                        <a:effectLst/>
                        <a:latin typeface="Bodoni MT" panose="02070603080606020203" pitchFamily="18" charset="0"/>
                      </a:endParaRPr>
                    </a:p>
                  </a:txBody>
                  <a:tcPr marL="9525" marR="9525" marT="9525" marB="0" anchor="b"/>
                </a:tc>
                <a:extLst>
                  <a:ext uri="{0D108BD9-81ED-4DB2-BD59-A6C34878D82A}">
                    <a16:rowId xmlns:a16="http://schemas.microsoft.com/office/drawing/2014/main" val="329547923"/>
                  </a:ext>
                </a:extLst>
              </a:tr>
            </a:tbl>
          </a:graphicData>
        </a:graphic>
      </p:graphicFrame>
    </p:spTree>
    <p:extLst>
      <p:ext uri="{BB962C8B-B14F-4D97-AF65-F5344CB8AC3E}">
        <p14:creationId xmlns:p14="http://schemas.microsoft.com/office/powerpoint/2010/main" val="2481682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390525"/>
            <a:ext cx="10515600" cy="1325563"/>
          </a:xfrm>
        </p:spPr>
        <p:txBody>
          <a:bodyPr>
            <a:noAutofit/>
          </a:bodyPr>
          <a:lstStyle/>
          <a:p>
            <a:r>
              <a:rPr lang="en-US" sz="3200" dirty="0">
                <a:latin typeface="Bodoni MT" panose="02070603080606020203" pitchFamily="18" charset="0"/>
                <a:cs typeface="Aparajita" panose="020B0502040204020203" pitchFamily="18" charset="0"/>
              </a:rPr>
              <a:t>Do you think that the opposition parties should continue to boycott the Parliament?</a:t>
            </a:r>
          </a:p>
        </p:txBody>
      </p:sp>
      <p:graphicFrame>
        <p:nvGraphicFramePr>
          <p:cNvPr id="9"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857980369"/>
              </p:ext>
            </p:extLst>
          </p:nvPr>
        </p:nvGraphicFramePr>
        <p:xfrm>
          <a:off x="838199" y="1716088"/>
          <a:ext cx="10515599" cy="4534151"/>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B709D8E-252F-45E2-8DC5-3AC02687610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235266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200" dirty="0">
                <a:latin typeface="Bodoni MT" panose="02070603080606020203" pitchFamily="18" charset="0"/>
                <a:cs typeface="Aparajita" panose="020B0502040204020203" pitchFamily="18" charset="0"/>
              </a:rPr>
              <a:t>According to your opinion, should the law regulate the obligation of parties to:</a:t>
            </a:r>
            <a:endParaRPr lang="en-US" sz="3200" dirty="0">
              <a:latin typeface="Bodoni MT" panose="02070603080606020203" pitchFamily="18" charset="0"/>
              <a:cs typeface="Aparajita" panose="020B0502040204020203" pitchFamily="18" charset="0"/>
            </a:endParaRPr>
          </a:p>
        </p:txBody>
      </p:sp>
      <p:graphicFrame>
        <p:nvGraphicFramePr>
          <p:cNvPr id="5" name="Content Placeholder 7">
            <a:extLst>
              <a:ext uri="{FF2B5EF4-FFF2-40B4-BE49-F238E27FC236}">
                <a16:creationId xmlns:a16="http://schemas.microsoft.com/office/drawing/2014/main" id="{16215954-3F79-4F9E-A09A-47AB3CC20256}"/>
              </a:ext>
            </a:extLst>
          </p:cNvPr>
          <p:cNvGraphicFramePr>
            <a:graphicFrameLocks/>
          </p:cNvGraphicFramePr>
          <p:nvPr>
            <p:extLst>
              <p:ext uri="{D42A27DB-BD31-4B8C-83A1-F6EECF244321}">
                <p14:modId xmlns:p14="http://schemas.microsoft.com/office/powerpoint/2010/main" val="83224103"/>
              </p:ext>
            </p:extLst>
          </p:nvPr>
        </p:nvGraphicFramePr>
        <p:xfrm>
          <a:off x="990600" y="19780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1DF87DD0-8744-4AA5-8E06-E5EA9E3F31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690209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According to your opinion, should the law regulate the obligation of parties to:</a:t>
            </a:r>
          </a:p>
        </p:txBody>
      </p:sp>
      <p:graphicFrame>
        <p:nvGraphicFramePr>
          <p:cNvPr id="5" name="Content Placeholder 7">
            <a:extLst>
              <a:ext uri="{FF2B5EF4-FFF2-40B4-BE49-F238E27FC236}">
                <a16:creationId xmlns:a16="http://schemas.microsoft.com/office/drawing/2014/main" id="{16215954-3F79-4F9E-A09A-47AB3CC20256}"/>
              </a:ext>
            </a:extLst>
          </p:cNvPr>
          <p:cNvGraphicFramePr>
            <a:graphicFrameLocks/>
          </p:cNvGraphicFramePr>
          <p:nvPr>
            <p:extLst>
              <p:ext uri="{D42A27DB-BD31-4B8C-83A1-F6EECF244321}">
                <p14:modId xmlns:p14="http://schemas.microsoft.com/office/powerpoint/2010/main" val="597784255"/>
              </p:ext>
            </p:extLst>
          </p:nvPr>
        </p:nvGraphicFramePr>
        <p:xfrm>
          <a:off x="990600" y="1690688"/>
          <a:ext cx="10515600" cy="4678027"/>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A7A4DA0B-EFDB-4EDA-8AAC-B1D3A15AA5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67318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438401" y="100889"/>
            <a:ext cx="10515600" cy="786215"/>
          </a:xfrm>
        </p:spPr>
        <p:txBody>
          <a:bodyPr>
            <a:normAutofit/>
          </a:bodyPr>
          <a:lstStyle/>
          <a:p>
            <a:r>
              <a:rPr lang="en-US" sz="3600" dirty="0">
                <a:latin typeface="Bodoni MT" panose="02070603080606020203" pitchFamily="18" charset="0"/>
              </a:rPr>
              <a:t>Key findings</a:t>
            </a:r>
            <a:r>
              <a:rPr lang="sr-Latn-ME" sz="3600" dirty="0">
                <a:latin typeface="Bodoni MT" panose="02070603080606020203" pitchFamily="18" charset="0"/>
              </a:rPr>
              <a:t>:</a:t>
            </a:r>
            <a:endParaRPr lang="en-US" sz="3600" dirty="0">
              <a:latin typeface="Bodoni MT" panose="02070603080606020203" pitchFamily="18" charset="0"/>
            </a:endParaRP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213628" y="887105"/>
            <a:ext cx="8866078" cy="5578268"/>
          </a:xfrm>
          <a:prstGeom prst="rect">
            <a:avLst/>
          </a:prstGeom>
        </p:spPr>
        <p:txBody>
          <a:bodyPr>
            <a:noAutofit/>
          </a:bodyPr>
          <a:lstStyle/>
          <a:p>
            <a:pPr algn="just"/>
            <a:r>
              <a:rPr lang="en-US" sz="1800" dirty="0">
                <a:latin typeface="Bodoni MT" panose="02070603080606020203" pitchFamily="18" charset="0"/>
              </a:rPr>
              <a:t>Based on public opinion research</a:t>
            </a:r>
            <a:r>
              <a:rPr lang="sr-Latn-ME" sz="1800" dirty="0">
                <a:latin typeface="Bodoni MT" panose="02070603080606020203" pitchFamily="18" charset="0"/>
              </a:rPr>
              <a:t> </a:t>
            </a:r>
            <a:r>
              <a:rPr lang="en-US" sz="1800" dirty="0">
                <a:latin typeface="Bodoni MT" panose="02070603080606020203" pitchFamily="18" charset="0"/>
              </a:rPr>
              <a:t>conducted on the representative sample of 1019 respondents, </a:t>
            </a:r>
            <a:r>
              <a:rPr lang="sr-Latn-ME" sz="1800" dirty="0">
                <a:latin typeface="Bodoni MT" panose="02070603080606020203" pitchFamily="18" charset="0"/>
              </a:rPr>
              <a:t>the data shows that approximatelly </a:t>
            </a:r>
            <a:r>
              <a:rPr lang="en-US" sz="1800" dirty="0">
                <a:latin typeface="Bodoni MT" panose="02070603080606020203" pitchFamily="18" charset="0"/>
              </a:rPr>
              <a:t>half of respondents (52.7%) state that they are satisfied with the way democracy works in Montenegro. The number of respondents who are completely satisfied has grown from 9% (2016) to 21% (2018).</a:t>
            </a:r>
          </a:p>
          <a:p>
            <a:pPr algn="just"/>
            <a:r>
              <a:rPr lang="en-US" sz="1800" dirty="0">
                <a:latin typeface="Bodoni MT" panose="02070603080606020203" pitchFamily="18" charset="0"/>
              </a:rPr>
              <a:t>Most of respondents, 60.2% evaluate that corruption is present in the political system of Montenegro. Respondents that are not members of a</a:t>
            </a:r>
            <a:r>
              <a:rPr lang="sr-Latn-ME" sz="1800" dirty="0">
                <a:latin typeface="Bodoni MT" panose="02070603080606020203" pitchFamily="18" charset="0"/>
              </a:rPr>
              <a:t>ny</a:t>
            </a:r>
            <a:r>
              <a:rPr lang="en-US" sz="1800" dirty="0">
                <a:latin typeface="Bodoni MT" panose="02070603080606020203" pitchFamily="18" charset="0"/>
              </a:rPr>
              <a:t> political party show a more critical attitude towards the degree of corruption</a:t>
            </a:r>
            <a:r>
              <a:rPr lang="sr-Latn-ME" sz="1800" dirty="0">
                <a:latin typeface="Bodoni MT" panose="02070603080606020203" pitchFamily="18" charset="0"/>
              </a:rPr>
              <a:t> presen</a:t>
            </a:r>
            <a:r>
              <a:rPr lang="en-US" sz="1800" dirty="0">
                <a:latin typeface="Bodoni MT" panose="02070603080606020203" pitchFamily="18" charset="0"/>
              </a:rPr>
              <a:t>t in the political system.</a:t>
            </a:r>
          </a:p>
          <a:p>
            <a:pPr algn="just"/>
            <a:r>
              <a:rPr lang="en-US" sz="1800" dirty="0">
                <a:latin typeface="Bodoni MT" panose="02070603080606020203" pitchFamily="18" charset="0"/>
              </a:rPr>
              <a:t>35.4% of respondents</a:t>
            </a:r>
            <a:r>
              <a:rPr lang="sr-Latn-ME" sz="1800" dirty="0">
                <a:latin typeface="Bodoni MT" panose="02070603080606020203" pitchFamily="18" charset="0"/>
              </a:rPr>
              <a:t> show t</a:t>
            </a:r>
            <a:r>
              <a:rPr lang="en-US" sz="1800" dirty="0">
                <a:latin typeface="Bodoni MT" panose="02070603080606020203" pitchFamily="18" charset="0"/>
              </a:rPr>
              <a:t>rust in institutions responsible for conducting elections</a:t>
            </a:r>
            <a:r>
              <a:rPr lang="sr-Latn-ME" sz="1800" dirty="0">
                <a:latin typeface="Bodoni MT" panose="02070603080606020203" pitchFamily="18" charset="0"/>
              </a:rPr>
              <a:t>, </a:t>
            </a:r>
            <a:r>
              <a:rPr lang="en-US" sz="1800" dirty="0">
                <a:latin typeface="Bodoni MT" panose="02070603080606020203" pitchFamily="18" charset="0"/>
              </a:rPr>
              <a:t>compared to 30.7% of respondents that do not have trust and 27.5% of respondents that gave a neutral response to this question. Expressed through the five degree scale, </a:t>
            </a:r>
            <a:r>
              <a:rPr lang="sr-Latn-ME" sz="1800" dirty="0">
                <a:latin typeface="Bodoni MT" panose="02070603080606020203" pitchFamily="18" charset="0"/>
              </a:rPr>
              <a:t>where one is </a:t>
            </a:r>
            <a:r>
              <a:rPr lang="en-US" sz="1800" dirty="0">
                <a:latin typeface="Bodoni MT" panose="02070603080606020203" pitchFamily="18" charset="0"/>
              </a:rPr>
              <a:t>the </a:t>
            </a:r>
            <a:r>
              <a:rPr lang="sr-Latn-ME" sz="1800" dirty="0">
                <a:latin typeface="Bodoni MT" panose="02070603080606020203" pitchFamily="18" charset="0"/>
              </a:rPr>
              <a:t>minimal and five is</a:t>
            </a:r>
            <a:r>
              <a:rPr lang="en-US" sz="1800" dirty="0">
                <a:latin typeface="Bodoni MT" panose="02070603080606020203" pitchFamily="18" charset="0"/>
              </a:rPr>
              <a:t> the</a:t>
            </a:r>
            <a:r>
              <a:rPr lang="sr-Latn-ME" sz="1800" dirty="0">
                <a:latin typeface="Bodoni MT" panose="02070603080606020203" pitchFamily="18" charset="0"/>
              </a:rPr>
              <a:t> maximal grade, </a:t>
            </a:r>
            <a:r>
              <a:rPr lang="en-US" sz="1800" dirty="0">
                <a:latin typeface="Bodoni MT" panose="02070603080606020203" pitchFamily="18" charset="0"/>
              </a:rPr>
              <a:t>the average level of citizens’ trust </a:t>
            </a:r>
            <a:r>
              <a:rPr lang="sr-Latn-ME" sz="1800" dirty="0">
                <a:latin typeface="Bodoni MT" panose="02070603080606020203" pitchFamily="18" charset="0"/>
              </a:rPr>
              <a:t>equals</a:t>
            </a:r>
            <a:r>
              <a:rPr lang="en-US" sz="1800" dirty="0">
                <a:latin typeface="Bodoni MT" panose="02070603080606020203" pitchFamily="18" charset="0"/>
              </a:rPr>
              <a:t> 2.99.</a:t>
            </a:r>
            <a:endParaRPr lang="sr-Latn-ME" sz="1800" dirty="0">
              <a:latin typeface="Bodoni MT" panose="02070603080606020203" pitchFamily="18" charset="0"/>
            </a:endParaRPr>
          </a:p>
          <a:p>
            <a:pPr algn="just"/>
            <a:r>
              <a:rPr lang="sr-Latn-ME" sz="1800" dirty="0">
                <a:latin typeface="Bodoni MT" panose="02070603080606020203" pitchFamily="18" charset="0"/>
              </a:rPr>
              <a:t>Confidence that the Central Voter Register is up to date and correct, is shown by 42.0% of respondents. Every fourth respondent, precisely 27.7% of respondents do no</a:t>
            </a:r>
            <a:r>
              <a:rPr lang="en-US" sz="1800" dirty="0">
                <a:latin typeface="Bodoni MT" panose="02070603080606020203" pitchFamily="18" charset="0"/>
              </a:rPr>
              <a:t>t have confidence, and 24.9% gave a neutral answer.</a:t>
            </a:r>
          </a:p>
          <a:p>
            <a:pPr algn="just"/>
            <a:r>
              <a:rPr lang="en-US" sz="1800" dirty="0">
                <a:latin typeface="Bodoni MT" panose="02070603080606020203" pitchFamily="18" charset="0"/>
              </a:rPr>
              <a:t>That the Parliamentary elections in 2016 were fair and free</a:t>
            </a:r>
            <a:r>
              <a:rPr lang="sr-Latn-ME" sz="1800" dirty="0">
                <a:latin typeface="Bodoni MT" panose="02070603080606020203" pitchFamily="18" charset="0"/>
              </a:rPr>
              <a:t>,</a:t>
            </a:r>
            <a:r>
              <a:rPr lang="en-US" sz="1800" dirty="0">
                <a:latin typeface="Bodoni MT" panose="02070603080606020203" pitchFamily="18" charset="0"/>
              </a:rPr>
              <a:t> evaluate 45.5% of respondents, compared to 32.6% of respondents who gave a negative answer.</a:t>
            </a:r>
          </a:p>
          <a:p>
            <a:pPr algn="just"/>
            <a:r>
              <a:rPr lang="en-US" sz="1800" dirty="0">
                <a:latin typeface="Bodoni MT" panose="02070603080606020203" pitchFamily="18" charset="0"/>
              </a:rPr>
              <a:t>More than half of respondents, 58.5% believe the opposition parties should</a:t>
            </a:r>
            <a:r>
              <a:rPr lang="sr-Latn-ME" sz="1800" dirty="0">
                <a:latin typeface="Bodoni MT" panose="02070603080606020203" pitchFamily="18" charset="0"/>
              </a:rPr>
              <a:t> </a:t>
            </a:r>
            <a:r>
              <a:rPr lang="en-US" sz="1800" dirty="0">
                <a:latin typeface="Bodoni MT" panose="02070603080606020203" pitchFamily="18" charset="0"/>
              </a:rPr>
              <a:t>n</a:t>
            </a:r>
            <a:r>
              <a:rPr lang="sr-Latn-ME" sz="1800" dirty="0">
                <a:latin typeface="Bodoni MT" panose="02070603080606020203" pitchFamily="18" charset="0"/>
              </a:rPr>
              <a:t>o</a:t>
            </a:r>
            <a:r>
              <a:rPr lang="en-US" sz="1800" dirty="0">
                <a:latin typeface="Bodoni MT" panose="02070603080606020203" pitchFamily="18" charset="0"/>
              </a:rPr>
              <a:t>t continue the boycott of the Parliament, compared to 18.4% of respondents who support the boycott.</a:t>
            </a:r>
          </a:p>
          <a:p>
            <a:pPr marL="0" indent="0" algn="just">
              <a:buNone/>
            </a:pPr>
            <a:r>
              <a:rPr lang="en-US" sz="1800" dirty="0">
                <a:latin typeface="Bodoni MT" panose="02070603080606020203" pitchFamily="18" charset="0"/>
              </a:rPr>
              <a:t> </a:t>
            </a:r>
            <a:endParaRPr lang="sr-Latn-ME" sz="1800" dirty="0">
              <a:latin typeface="Bodoni MT" panose="02070603080606020203" pitchFamily="18" charset="0"/>
            </a:endParaRPr>
          </a:p>
        </p:txBody>
      </p:sp>
    </p:spTree>
    <p:extLst>
      <p:ext uri="{BB962C8B-B14F-4D97-AF65-F5344CB8AC3E}">
        <p14:creationId xmlns:p14="http://schemas.microsoft.com/office/powerpoint/2010/main" val="3492476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According to your opinion, should the law regulate the obligation of parties to:</a:t>
            </a:r>
          </a:p>
        </p:txBody>
      </p:sp>
      <p:graphicFrame>
        <p:nvGraphicFramePr>
          <p:cNvPr id="5" name="Content Placeholder 7">
            <a:extLst>
              <a:ext uri="{FF2B5EF4-FFF2-40B4-BE49-F238E27FC236}">
                <a16:creationId xmlns:a16="http://schemas.microsoft.com/office/drawing/2014/main" id="{16215954-3F79-4F9E-A09A-47AB3CC20256}"/>
              </a:ext>
            </a:extLst>
          </p:cNvPr>
          <p:cNvGraphicFramePr>
            <a:graphicFrameLocks/>
          </p:cNvGraphicFramePr>
          <p:nvPr>
            <p:extLst>
              <p:ext uri="{D42A27DB-BD31-4B8C-83A1-F6EECF244321}">
                <p14:modId xmlns:p14="http://schemas.microsoft.com/office/powerpoint/2010/main" val="1975000921"/>
              </p:ext>
            </p:extLst>
          </p:nvPr>
        </p:nvGraphicFramePr>
        <p:xfrm>
          <a:off x="990600" y="19780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E8F70228-FCE0-4B0D-B8A9-9C49F5737FA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403720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200" dirty="0">
                <a:latin typeface="Bodoni MT" panose="02070603080606020203" pitchFamily="18" charset="0"/>
                <a:cs typeface="Aparajita" panose="020B0502040204020203" pitchFamily="18" charset="0"/>
              </a:rPr>
              <a:t>According to your opinion</a:t>
            </a:r>
            <a:r>
              <a:rPr lang="sr-Latn-ME" sz="3200" dirty="0">
                <a:latin typeface="Bodoni MT" panose="02070603080606020203" pitchFamily="18" charset="0"/>
                <a:cs typeface="Aparajita" panose="020B0502040204020203" pitchFamily="18" charset="0"/>
              </a:rPr>
              <a:t>, </a:t>
            </a:r>
            <a:r>
              <a:rPr lang="en-US" sz="3200" dirty="0">
                <a:latin typeface="Bodoni MT" panose="02070603080606020203" pitchFamily="18" charset="0"/>
                <a:cs typeface="Aparajita" panose="020B0502040204020203" pitchFamily="18" charset="0"/>
              </a:rPr>
              <a:t>in which way should party leadership be elected</a:t>
            </a:r>
            <a:r>
              <a:rPr lang="it-IT" sz="3200" dirty="0">
                <a:latin typeface="Bodoni MT" panose="02070603080606020203" pitchFamily="18" charset="0"/>
                <a:cs typeface="Aparajita" panose="020B0502040204020203" pitchFamily="18" charset="0"/>
              </a:rPr>
              <a:t>:</a:t>
            </a:r>
            <a:endParaRPr lang="en-US" sz="3200" dirty="0">
              <a:latin typeface="Bodoni MT" panose="02070603080606020203" pitchFamily="18" charset="0"/>
              <a:cs typeface="Aparajita" panose="020B0502040204020203" pitchFamily="18" charset="0"/>
            </a:endParaRPr>
          </a:p>
        </p:txBody>
      </p:sp>
      <p:graphicFrame>
        <p:nvGraphicFramePr>
          <p:cNvPr id="5" name="Chart 4"/>
          <p:cNvGraphicFramePr/>
          <p:nvPr>
            <p:extLst>
              <p:ext uri="{D42A27DB-BD31-4B8C-83A1-F6EECF244321}">
                <p14:modId xmlns:p14="http://schemas.microsoft.com/office/powerpoint/2010/main" val="3128130395"/>
              </p:ext>
            </p:extLst>
          </p:nvPr>
        </p:nvGraphicFramePr>
        <p:xfrm>
          <a:off x="1249802" y="1645257"/>
          <a:ext cx="9321800" cy="4684106"/>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AB812DB5-E7EE-499E-BD54-CA16C7055A5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033424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Are you currently a member of a political party?</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11959196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1FD718AC-E56E-4C7D-BAC4-275E854FA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054954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Did you vote on all past elections since you’ve had the voting right?</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3770945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7061CD1F-B3BF-4C11-B0F0-EEA2ED36E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4117831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Were you sometimes denied the right to vote at a polling station?</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89798974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20DAE545-F6F7-48AD-A55A-EDF9CE3DF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972204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200" dirty="0">
                <a:latin typeface="Bodoni MT" panose="02070603080606020203" pitchFamily="18" charset="0"/>
                <a:cs typeface="Aparajita" panose="020B0502040204020203" pitchFamily="18" charset="0"/>
              </a:rPr>
              <a:t>Are you planning on voting in the upcoming elections?</a:t>
            </a:r>
            <a:endParaRPr lang="en-US" sz="3200" dirty="0">
              <a:latin typeface="Bodoni MT" panose="02070603080606020203" pitchFamily="18" charset="0"/>
              <a:cs typeface="Aparajita" panose="020B0502040204020203" pitchFamily="18" charset="0"/>
            </a:endParaRP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7225209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C70803B-B0A0-48AA-B72C-975350E8F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278265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Were you ever a member of the permanent composition of a polling board</a:t>
            </a:r>
            <a:r>
              <a:rPr lang="sr-Latn-ME" sz="3200" dirty="0">
                <a:latin typeface="Bodoni MT" panose="02070603080606020203" pitchFamily="18" charset="0"/>
                <a:cs typeface="Aparajita" panose="020B0502040204020203" pitchFamily="18" charset="0"/>
              </a:rPr>
              <a:t>?</a:t>
            </a:r>
            <a:endParaRPr lang="en-US" sz="3200" dirty="0">
              <a:latin typeface="Bodoni MT" panose="02070603080606020203" pitchFamily="18" charset="0"/>
              <a:cs typeface="Aparajita" panose="020B0502040204020203" pitchFamily="18" charset="0"/>
            </a:endParaRP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312081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6005DF2-5359-4B68-BDD2-E83B36AAA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102723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do you evaluate the work of the last polling board you were a member of?</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0713383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105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do you evaluate the work of the last polling board you were a member of?</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6391687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5C7FB60-4AC2-4424-BB53-12DCABF9996F}"/>
              </a:ext>
            </a:extLst>
          </p:cNvPr>
          <p:cNvSpPr txBox="1"/>
          <p:nvPr/>
        </p:nvSpPr>
        <p:spPr>
          <a:xfrm>
            <a:off x="6096000" y="6158011"/>
            <a:ext cx="9958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4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N=47</a:t>
            </a:r>
          </a:p>
        </p:txBody>
      </p:sp>
    </p:spTree>
    <p:extLst>
      <p:ext uri="{BB962C8B-B14F-4D97-AF65-F5344CB8AC3E}">
        <p14:creationId xmlns:p14="http://schemas.microsoft.com/office/powerpoint/2010/main" val="298361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200" dirty="0">
                <a:latin typeface="Bodoni MT" panose="02070603080606020203" pitchFamily="18" charset="0"/>
                <a:cs typeface="Aparajita" panose="020B0502040204020203" pitchFamily="18" charset="0"/>
              </a:rPr>
              <a:t>Were you ever an authorized political party representative in a polling board?</a:t>
            </a:r>
            <a:endParaRPr lang="en-US" sz="3200" dirty="0">
              <a:latin typeface="Bodoni MT" panose="02070603080606020203" pitchFamily="18" charset="0"/>
              <a:cs typeface="Aparajita" panose="020B0502040204020203" pitchFamily="18" charset="0"/>
            </a:endParaRP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7567135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33F6CFDD-0611-4DCB-A587-0F2712E13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27323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13252"/>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438401" y="100889"/>
            <a:ext cx="10515600" cy="786215"/>
          </a:xfrm>
        </p:spPr>
        <p:txBody>
          <a:bodyPr>
            <a:normAutofit/>
          </a:bodyPr>
          <a:lstStyle/>
          <a:p>
            <a:r>
              <a:rPr lang="en-US" sz="3600" dirty="0">
                <a:latin typeface="Bodoni MT" panose="02070603080606020203" pitchFamily="18" charset="0"/>
              </a:rPr>
              <a:t>Key findings</a:t>
            </a:r>
            <a:r>
              <a:rPr lang="sr-Latn-ME" sz="3600" dirty="0">
                <a:latin typeface="Bodoni MT" panose="02070603080606020203" pitchFamily="18" charset="0"/>
              </a:rPr>
              <a:t>:</a:t>
            </a:r>
            <a:endParaRPr lang="en-US" sz="3600" dirty="0">
              <a:latin typeface="Bodoni MT" panose="02070603080606020203" pitchFamily="18" charset="0"/>
            </a:endParaRP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856382" y="887105"/>
            <a:ext cx="7845287" cy="2743991"/>
          </a:xfrm>
          <a:prstGeom prst="rect">
            <a:avLst/>
          </a:prstGeom>
        </p:spPr>
        <p:txBody>
          <a:bodyPr>
            <a:noAutofit/>
          </a:bodyPr>
          <a:lstStyle/>
          <a:p>
            <a:pPr algn="just"/>
            <a:r>
              <a:rPr lang="en-US" sz="1800" dirty="0">
                <a:latin typeface="Bodoni MT" panose="02070603080606020203" pitchFamily="18" charset="0"/>
              </a:rPr>
              <a:t>Evaluating the work of electoral institutions on a scale </a:t>
            </a:r>
            <a:r>
              <a:rPr lang="sr-Latn-ME" sz="1800" dirty="0">
                <a:latin typeface="Bodoni MT" panose="02070603080606020203" pitchFamily="18" charset="0"/>
              </a:rPr>
              <a:t>from</a:t>
            </a:r>
            <a:r>
              <a:rPr lang="en-US" sz="1800" dirty="0">
                <a:latin typeface="Bodoni MT" panose="02070603080606020203" pitchFamily="18" charset="0"/>
              </a:rPr>
              <a:t> one to five, the lowest average grade</a:t>
            </a:r>
            <a:r>
              <a:rPr lang="sr-Latn-ME" sz="1800" dirty="0">
                <a:latin typeface="Bodoni MT" panose="02070603080606020203" pitchFamily="18" charset="0"/>
              </a:rPr>
              <a:t> is given to </a:t>
            </a:r>
            <a:r>
              <a:rPr lang="en-US" sz="1800" dirty="0">
                <a:latin typeface="Bodoni MT" panose="02070603080606020203" pitchFamily="18" charset="0"/>
              </a:rPr>
              <a:t>the Agency for Prevention of Corruption</a:t>
            </a:r>
            <a:r>
              <a:rPr lang="sr-Latn-ME" sz="1800" dirty="0">
                <a:latin typeface="Bodoni MT" panose="02070603080606020203" pitchFamily="18" charset="0"/>
              </a:rPr>
              <a:t> (A</a:t>
            </a:r>
            <a:r>
              <a:rPr lang="en-US" sz="1800" dirty="0">
                <a:latin typeface="Bodoni MT" panose="02070603080606020203" pitchFamily="18" charset="0"/>
              </a:rPr>
              <a:t>PC</a:t>
            </a:r>
            <a:r>
              <a:rPr lang="sr-Latn-ME" sz="1800" dirty="0">
                <a:latin typeface="Bodoni MT" panose="02070603080606020203" pitchFamily="18" charset="0"/>
              </a:rPr>
              <a:t>) and it equals </a:t>
            </a:r>
            <a:r>
              <a:rPr lang="en-US" sz="1800" dirty="0">
                <a:latin typeface="Bodoni MT" panose="02070603080606020203" pitchFamily="18" charset="0"/>
              </a:rPr>
              <a:t>2.89. Satisfaction with the work of electoral institutions state between 33.7% and 47.2% of respondents, which points to a relatively insufficient level of satisfaction. </a:t>
            </a:r>
          </a:p>
          <a:p>
            <a:pPr algn="just"/>
            <a:r>
              <a:rPr lang="en-US" sz="1800" dirty="0">
                <a:latin typeface="Bodoni MT" panose="02070603080606020203" pitchFamily="18" charset="0"/>
              </a:rPr>
              <a:t>Based on the opinion of 70.6% of respondents, the polling board should be composed </a:t>
            </a:r>
            <a:r>
              <a:rPr lang="sr-Latn-ME" sz="1800" dirty="0">
                <a:latin typeface="Bodoni MT" panose="02070603080606020203" pitchFamily="18" charset="0"/>
              </a:rPr>
              <a:t>both </a:t>
            </a:r>
            <a:r>
              <a:rPr lang="en-US" sz="1800" dirty="0">
                <a:latin typeface="Bodoni MT" panose="02070603080606020203" pitchFamily="18" charset="0"/>
              </a:rPr>
              <a:t>of representatives of political parties and officials of local administration. Similarly, 60.7% of respondents evaluate that the State Election Commission should be composed </a:t>
            </a:r>
            <a:r>
              <a:rPr lang="sr-Latn-ME" sz="1800" dirty="0">
                <a:latin typeface="Bodoni MT" panose="02070603080606020203" pitchFamily="18" charset="0"/>
              </a:rPr>
              <a:t>both </a:t>
            </a:r>
            <a:r>
              <a:rPr lang="en-US" sz="1800" dirty="0">
                <a:latin typeface="Bodoni MT" panose="02070603080606020203" pitchFamily="18" charset="0"/>
              </a:rPr>
              <a:t>of representatives of political parties and independent experts, predominantly with experts.</a:t>
            </a:r>
          </a:p>
          <a:p>
            <a:pPr algn="just"/>
            <a:r>
              <a:rPr lang="en-US" sz="1800" dirty="0">
                <a:latin typeface="Bodoni MT" panose="02070603080606020203" pitchFamily="18" charset="0"/>
              </a:rPr>
              <a:t>More than half of respondents think that it</a:t>
            </a:r>
            <a:r>
              <a:rPr lang="sr-Latn-ME" sz="1800" dirty="0">
                <a:latin typeface="Bodoni MT" panose="02070603080606020203" pitchFamily="18" charset="0"/>
              </a:rPr>
              <a:t> i</a:t>
            </a:r>
            <a:r>
              <a:rPr lang="en-US" sz="1800" dirty="0">
                <a:latin typeface="Bodoni MT" panose="02070603080606020203" pitchFamily="18" charset="0"/>
              </a:rPr>
              <a:t>s necessary to regulate by law the obligation of parties to keep records of their members, to introduce procedures for election of party leadership directly by party members and </a:t>
            </a:r>
            <a:r>
              <a:rPr lang="sr-Latn-ME" sz="1800" dirty="0">
                <a:latin typeface="Bodoni MT" panose="02070603080606020203" pitchFamily="18" charset="0"/>
              </a:rPr>
              <a:t>to </a:t>
            </a:r>
            <a:r>
              <a:rPr lang="en-US" sz="1800" dirty="0">
                <a:latin typeface="Bodoni MT" panose="02070603080606020203" pitchFamily="18" charset="0"/>
              </a:rPr>
              <a:t>introduce procedures for the democratic nomination of candidates for MPs.</a:t>
            </a:r>
          </a:p>
          <a:p>
            <a:pPr algn="just"/>
            <a:r>
              <a:rPr lang="en-US" sz="1800" dirty="0">
                <a:latin typeface="Bodoni MT" panose="02070603080606020203" pitchFamily="18" charset="0"/>
              </a:rPr>
              <a:t>Based on the opinion of 45.1% of respondents, party leadership should be </a:t>
            </a:r>
            <a:r>
              <a:rPr lang="sr-Latn-ME" sz="1800" dirty="0">
                <a:latin typeface="Bodoni MT" panose="02070603080606020203" pitchFamily="18" charset="0"/>
              </a:rPr>
              <a:t>determined</a:t>
            </a:r>
            <a:r>
              <a:rPr lang="en-US" sz="1800" dirty="0">
                <a:latin typeface="Bodoni MT" panose="02070603080606020203" pitchFamily="18" charset="0"/>
              </a:rPr>
              <a:t> on elections where interested citizens could participate as well, which represents a growth in relation to data from 2016, when 32.0% of respondents had the same attitude. </a:t>
            </a:r>
          </a:p>
          <a:p>
            <a:pPr algn="just"/>
            <a:r>
              <a:rPr lang="en-US" sz="1800" dirty="0">
                <a:latin typeface="Bodoni MT" panose="02070603080606020203" pitchFamily="18" charset="0"/>
              </a:rPr>
              <a:t>That the upcoming, </a:t>
            </a:r>
            <a:r>
              <a:rPr lang="sr-Latn-ME" sz="1800" dirty="0">
                <a:latin typeface="Bodoni MT" panose="02070603080606020203" pitchFamily="18" charset="0"/>
              </a:rPr>
              <a:t>P</a:t>
            </a:r>
            <a:r>
              <a:rPr lang="en-US" sz="1800" dirty="0">
                <a:latin typeface="Bodoni MT" panose="02070603080606020203" pitchFamily="18" charset="0"/>
              </a:rPr>
              <a:t>residential elections will be free and fair, evaluate 52.4% of respondents, compared to 26.3% of respondents who evaluate the opposite. </a:t>
            </a:r>
          </a:p>
          <a:p>
            <a:pPr marL="0" indent="0" algn="just">
              <a:buNone/>
            </a:pPr>
            <a:endParaRPr lang="en-US" sz="2000" dirty="0">
              <a:latin typeface="Bodoni MT" panose="02070603080606020203" pitchFamily="18" charset="0"/>
            </a:endParaRPr>
          </a:p>
        </p:txBody>
      </p:sp>
    </p:spTree>
    <p:extLst>
      <p:ext uri="{BB962C8B-B14F-4D97-AF65-F5344CB8AC3E}">
        <p14:creationId xmlns:p14="http://schemas.microsoft.com/office/powerpoint/2010/main" val="1415310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347662"/>
            <a:ext cx="10515600" cy="1325563"/>
          </a:xfrm>
        </p:spPr>
        <p:txBody>
          <a:bodyPr>
            <a:noAutofit/>
          </a:bodyPr>
          <a:lstStyle/>
          <a:p>
            <a:r>
              <a:rPr lang="en-US" sz="3200" dirty="0">
                <a:latin typeface="Bodoni MT" panose="02070603080606020203" pitchFamily="18" charset="0"/>
                <a:cs typeface="Aparajita" panose="020B0502040204020203" pitchFamily="18" charset="0"/>
              </a:rPr>
              <a:t>How do you evaluate the work of the polling board in which you participated as a party representative the last time?</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376730099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529276A-D6DE-4F5F-8CDB-35564C652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772015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do you evaluate the work of the polling board in which you participated as a party representative the last time?</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6476168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529276A-D6DE-4F5F-8CDB-35564C652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063038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200" dirty="0">
                <a:latin typeface="Bodoni MT" panose="02070603080606020203" pitchFamily="18" charset="0"/>
                <a:cs typeface="Aparajita" panose="020B0502040204020203" pitchFamily="18" charset="0"/>
              </a:rPr>
              <a:t>Were you ever an observer for a political party at a polling station?</a:t>
            </a:r>
            <a:endParaRPr lang="en-US" sz="3200" dirty="0">
              <a:latin typeface="Bodoni MT" panose="02070603080606020203" pitchFamily="18" charset="0"/>
              <a:cs typeface="Aparajita" panose="020B0502040204020203" pitchFamily="18" charset="0"/>
            </a:endParaRP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1671542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52D5B0E9-BD20-4461-9770-D0140F055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1471614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do you evaluate the work of the polling board whose work you monitored the last time?</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250328698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4AEA34A4-E4A7-45B3-A58C-E5CD133B6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392473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en-US" sz="3200" dirty="0">
                <a:latin typeface="Bodoni MT" panose="02070603080606020203" pitchFamily="18" charset="0"/>
                <a:cs typeface="Aparajita" panose="020B0502040204020203" pitchFamily="18" charset="0"/>
              </a:rPr>
              <a:t>How do you evaluate the work of the polling board whose work you monitored the last time?</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65476451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8529276A-D6DE-4F5F-8CDB-35564C652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
        <p:nvSpPr>
          <p:cNvPr id="5" name="TextBox 4">
            <a:extLst>
              <a:ext uri="{FF2B5EF4-FFF2-40B4-BE49-F238E27FC236}">
                <a16:creationId xmlns:a16="http://schemas.microsoft.com/office/drawing/2014/main" id="{EF73BF09-C39D-4050-9D1C-370B00652606}"/>
              </a:ext>
            </a:extLst>
          </p:cNvPr>
          <p:cNvSpPr txBox="1"/>
          <p:nvPr/>
        </p:nvSpPr>
        <p:spPr>
          <a:xfrm>
            <a:off x="6020279" y="6375114"/>
            <a:ext cx="12496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6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N=21</a:t>
            </a:r>
            <a:endParaRPr kumimoji="0" lang="en-US" sz="16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479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600" dirty="0">
                <a:latin typeface="Bodoni MT" panose="02070603080606020203" pitchFamily="18" charset="0"/>
                <a:cs typeface="Aparajita" panose="020B0502040204020203" pitchFamily="18" charset="0"/>
              </a:rPr>
              <a:t>Were you ever an observer for an NGO that monitors elections at the polling station?</a:t>
            </a:r>
            <a:endParaRPr lang="en-US" sz="3600" dirty="0">
              <a:latin typeface="Bodoni MT" panose="02070603080606020203" pitchFamily="18" charset="0"/>
              <a:cs typeface="Aparajita" panose="020B0502040204020203" pitchFamily="18" charset="0"/>
            </a:endParaRP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4987103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307B77E6-9E0B-4CFD-8512-755A06F63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533793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838200" y="163789"/>
            <a:ext cx="10515600" cy="1325563"/>
          </a:xfrm>
        </p:spPr>
        <p:txBody>
          <a:bodyPr>
            <a:noAutofit/>
          </a:bodyPr>
          <a:lstStyle/>
          <a:p>
            <a:r>
              <a:rPr lang="en-US" sz="3200" dirty="0">
                <a:latin typeface="Bodoni MT" panose="02070603080606020203" pitchFamily="18" charset="0"/>
                <a:cs typeface="Aparajita" panose="020B0502040204020203" pitchFamily="18" charset="0"/>
              </a:rPr>
              <a:t>How do you evaluate the work of NGOs in the process of election monitoring? </a:t>
            </a: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17664500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20">
            <a:extLst>
              <a:ext uri="{FF2B5EF4-FFF2-40B4-BE49-F238E27FC236}">
                <a16:creationId xmlns:a16="http://schemas.microsoft.com/office/drawing/2014/main" id="{62D6683F-9164-438C-96C5-D2AA57911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970592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p:txBody>
          <a:bodyPr>
            <a:noAutofit/>
          </a:bodyPr>
          <a:lstStyle/>
          <a:p>
            <a:r>
              <a:rPr lang="it-IT" sz="3200" dirty="0">
                <a:latin typeface="Bodoni MT" panose="02070603080606020203" pitchFamily="18" charset="0"/>
                <a:cs typeface="Aparajita" panose="020B0502040204020203" pitchFamily="18" charset="0"/>
              </a:rPr>
              <a:t>Do you believe that the upcoming elections will be free and fair?</a:t>
            </a:r>
            <a:endParaRPr lang="en-US" sz="3200" dirty="0">
              <a:latin typeface="Bodoni MT" panose="02070603080606020203" pitchFamily="18" charset="0"/>
              <a:cs typeface="Aparajita" panose="020B0502040204020203" pitchFamily="18" charset="0"/>
            </a:endParaRPr>
          </a:p>
        </p:txBody>
      </p:sp>
      <p:graphicFrame>
        <p:nvGraphicFramePr>
          <p:cNvPr id="8" name="Content Placeholder 7">
            <a:extLst>
              <a:ext uri="{FF2B5EF4-FFF2-40B4-BE49-F238E27FC236}">
                <a16:creationId xmlns:a16="http://schemas.microsoft.com/office/drawing/2014/main" id="{5AE224F4-1E08-4479-B198-BA3A92CC6EAF}"/>
              </a:ext>
            </a:extLst>
          </p:cNvPr>
          <p:cNvGraphicFramePr>
            <a:graphicFrameLocks noGrp="1"/>
          </p:cNvGraphicFramePr>
          <p:nvPr>
            <p:ph idx="1"/>
            <p:extLst>
              <p:ext uri="{D42A27DB-BD31-4B8C-83A1-F6EECF244321}">
                <p14:modId xmlns:p14="http://schemas.microsoft.com/office/powerpoint/2010/main" val="862053065"/>
              </p:ext>
            </p:extLst>
          </p:nvPr>
        </p:nvGraphicFramePr>
        <p:xfrm>
          <a:off x="838200" y="1825625"/>
          <a:ext cx="7680158"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739799980"/>
              </p:ext>
            </p:extLst>
          </p:nvPr>
        </p:nvGraphicFramePr>
        <p:xfrm>
          <a:off x="8919410" y="1690688"/>
          <a:ext cx="3272589" cy="49828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20">
            <a:extLst>
              <a:ext uri="{FF2B5EF4-FFF2-40B4-BE49-F238E27FC236}">
                <a16:creationId xmlns:a16="http://schemas.microsoft.com/office/drawing/2014/main" id="{F191BE84-D3AE-423D-9DBD-8ED3420A2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2160276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669758" y="6267"/>
            <a:ext cx="10515600" cy="1325563"/>
          </a:xfrm>
        </p:spPr>
        <p:txBody>
          <a:bodyPr>
            <a:noAutofit/>
          </a:bodyPr>
          <a:lstStyle/>
          <a:p>
            <a:r>
              <a:rPr lang="en-US" sz="3600" dirty="0">
                <a:latin typeface="Bodoni MT" panose="02070603080606020203" pitchFamily="18" charset="0"/>
                <a:cs typeface="Aparajita" panose="020B0502040204020203" pitchFamily="18" charset="0"/>
              </a:rPr>
              <a:t>Do you believe that the upcoming elections will be free and fair?</a:t>
            </a:r>
          </a:p>
        </p:txBody>
      </p:sp>
      <p:graphicFrame>
        <p:nvGraphicFramePr>
          <p:cNvPr id="5"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987801587"/>
              </p:ext>
            </p:extLst>
          </p:nvPr>
        </p:nvGraphicFramePr>
        <p:xfrm>
          <a:off x="669758" y="1556084"/>
          <a:ext cx="10212507" cy="4773279"/>
        </p:xfrm>
        <a:graphic>
          <a:graphicData uri="http://schemas.openxmlformats.org/drawingml/2006/chart">
            <c:chart xmlns:c="http://schemas.openxmlformats.org/drawingml/2006/chart" xmlns:r="http://schemas.openxmlformats.org/officeDocument/2006/relationships" r:id="rId2"/>
          </a:graphicData>
        </a:graphic>
      </p:graphicFrame>
      <p:pic>
        <p:nvPicPr>
          <p:cNvPr id="6" name="Content Placeholder 20">
            <a:extLst>
              <a:ext uri="{FF2B5EF4-FFF2-40B4-BE49-F238E27FC236}">
                <a16:creationId xmlns:a16="http://schemas.microsoft.com/office/drawing/2014/main" id="{295A6C41-6E52-42AB-A8C7-AC0F64E1F0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97975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BDB7-3475-4F2B-AFCB-AF4BE5F90585}"/>
              </a:ext>
            </a:extLst>
          </p:cNvPr>
          <p:cNvSpPr>
            <a:spLocks noGrp="1"/>
          </p:cNvSpPr>
          <p:nvPr>
            <p:ph type="title"/>
          </p:nvPr>
        </p:nvSpPr>
        <p:spPr>
          <a:xfrm>
            <a:off x="669758" y="6267"/>
            <a:ext cx="10515600" cy="1325563"/>
          </a:xfrm>
        </p:spPr>
        <p:txBody>
          <a:bodyPr>
            <a:noAutofit/>
          </a:bodyPr>
          <a:lstStyle/>
          <a:p>
            <a:r>
              <a:rPr lang="en-US" sz="3600" dirty="0">
                <a:latin typeface="Bodoni MT" panose="02070603080606020203" pitchFamily="18" charset="0"/>
                <a:cs typeface="Aparajita" panose="020B0502040204020203" pitchFamily="18" charset="0"/>
              </a:rPr>
              <a:t>Do you believe that the upcoming elections will be free and fair</a:t>
            </a:r>
            <a:r>
              <a:rPr lang="it-IT" sz="3600" dirty="0">
                <a:latin typeface="Bodoni MT" panose="02070603080606020203" pitchFamily="18" charset="0"/>
                <a:cs typeface="Aparajita" panose="020B0502040204020203" pitchFamily="18" charset="0"/>
              </a:rPr>
              <a:t>?</a:t>
            </a:r>
            <a:endParaRPr lang="en-US" sz="3600" dirty="0">
              <a:latin typeface="Bodoni MT" panose="02070603080606020203" pitchFamily="18" charset="0"/>
              <a:cs typeface="Aparajita" panose="020B0502040204020203" pitchFamily="18" charset="0"/>
            </a:endParaRPr>
          </a:p>
        </p:txBody>
      </p:sp>
      <p:graphicFrame>
        <p:nvGraphicFramePr>
          <p:cNvPr id="4"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960876737"/>
              </p:ext>
            </p:extLst>
          </p:nvPr>
        </p:nvGraphicFramePr>
        <p:xfrm>
          <a:off x="5438274" y="1331830"/>
          <a:ext cx="6513094" cy="4773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a:extLst>
              <a:ext uri="{FF2B5EF4-FFF2-40B4-BE49-F238E27FC236}">
                <a16:creationId xmlns:a16="http://schemas.microsoft.com/office/drawing/2014/main" id="{5AE224F4-1E08-4479-B198-BA3A92CC6EAF}"/>
              </a:ext>
            </a:extLst>
          </p:cNvPr>
          <p:cNvGraphicFramePr>
            <a:graphicFrameLocks/>
          </p:cNvGraphicFramePr>
          <p:nvPr>
            <p:extLst>
              <p:ext uri="{D42A27DB-BD31-4B8C-83A1-F6EECF244321}">
                <p14:modId xmlns:p14="http://schemas.microsoft.com/office/powerpoint/2010/main" val="1687352719"/>
              </p:ext>
            </p:extLst>
          </p:nvPr>
        </p:nvGraphicFramePr>
        <p:xfrm>
          <a:off x="669758" y="1556084"/>
          <a:ext cx="3957325" cy="4773279"/>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20">
            <a:extLst>
              <a:ext uri="{FF2B5EF4-FFF2-40B4-BE49-F238E27FC236}">
                <a16:creationId xmlns:a16="http://schemas.microsoft.com/office/drawing/2014/main" id="{295A6C41-6E52-42AB-A8C7-AC0F64E1F0F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4275" y="6329363"/>
            <a:ext cx="770965" cy="430057"/>
          </a:xfrm>
          <a:prstGeom prst="rect">
            <a:avLst/>
          </a:prstGeom>
        </p:spPr>
      </p:pic>
    </p:spTree>
    <p:extLst>
      <p:ext uri="{BB962C8B-B14F-4D97-AF65-F5344CB8AC3E}">
        <p14:creationId xmlns:p14="http://schemas.microsoft.com/office/powerpoint/2010/main" val="343598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55BF4E-FA36-42E3-B585-3AC8BB87105C}"/>
              </a:ext>
            </a:extLst>
          </p:cNvPr>
          <p:cNvSpPr/>
          <p:nvPr/>
        </p:nvSpPr>
        <p:spPr>
          <a:xfrm>
            <a:off x="5799221" y="2929693"/>
            <a:ext cx="6392779" cy="1624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4">
            <a:extLst>
              <a:ext uri="{FF2B5EF4-FFF2-40B4-BE49-F238E27FC236}">
                <a16:creationId xmlns:a16="http://schemas.microsoft.com/office/drawing/2014/main" id="{8576BF58-A55C-4C69-9E33-C368146BDED2}"/>
              </a:ext>
            </a:extLst>
          </p:cNvPr>
          <p:cNvSpPr/>
          <p:nvPr/>
        </p:nvSpPr>
        <p:spPr>
          <a:xfrm flipV="1">
            <a:off x="-120316" y="-24067"/>
            <a:ext cx="6051884" cy="6906129"/>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4" name="Parallelogram 3">
            <a:extLst>
              <a:ext uri="{FF2B5EF4-FFF2-40B4-BE49-F238E27FC236}">
                <a16:creationId xmlns:a16="http://schemas.microsoft.com/office/drawing/2014/main" id="{E6DA3FA9-F26E-4A50-8A6B-45384FFE179A}"/>
              </a:ext>
            </a:extLst>
          </p:cNvPr>
          <p:cNvSpPr/>
          <p:nvPr/>
        </p:nvSpPr>
        <p:spPr>
          <a:xfrm flipH="1">
            <a:off x="3874166" y="1"/>
            <a:ext cx="3404939" cy="6882062"/>
          </a:xfrm>
          <a:prstGeom prst="parallelogram">
            <a:avLst>
              <a:gd name="adj" fmla="val 60009"/>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1064793" y="2936283"/>
            <a:ext cx="4800601" cy="161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7997A67-2BBD-4BC0-B330-ED295C98497A}"/>
              </a:ext>
            </a:extLst>
          </p:cNvPr>
          <p:cNvSpPr/>
          <p:nvPr/>
        </p:nvSpPr>
        <p:spPr>
          <a:xfrm flipV="1">
            <a:off x="4735773" y="2931560"/>
            <a:ext cx="1856616" cy="1624260"/>
          </a:xfrm>
          <a:prstGeom prst="parallelogram">
            <a:avLst>
              <a:gd name="adj" fmla="val 294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291" y="3218167"/>
            <a:ext cx="1872459" cy="1062896"/>
          </a:xfrm>
          <a:prstGeom prst="rect">
            <a:avLst/>
          </a:prstGeom>
        </p:spPr>
      </p:pic>
      <p:pic>
        <p:nvPicPr>
          <p:cNvPr id="19" name="Picture 18">
            <a:extLst>
              <a:ext uri="{FF2B5EF4-FFF2-40B4-BE49-F238E27FC236}">
                <a16:creationId xmlns:a16="http://schemas.microsoft.com/office/drawing/2014/main" id="{FFB3217A-5683-4A0C-AFFF-822836D82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27" y="3218167"/>
            <a:ext cx="1651750" cy="1101167"/>
          </a:xfrm>
          <a:prstGeom prst="rect">
            <a:avLst/>
          </a:prstGeom>
        </p:spPr>
      </p:pic>
      <p:sp>
        <p:nvSpPr>
          <p:cNvPr id="13" name="TextBox 12">
            <a:extLst>
              <a:ext uri="{FF2B5EF4-FFF2-40B4-BE49-F238E27FC236}">
                <a16:creationId xmlns:a16="http://schemas.microsoft.com/office/drawing/2014/main" id="{937BB377-AFDB-456A-89FA-94554AE4E18C}"/>
              </a:ext>
            </a:extLst>
          </p:cNvPr>
          <p:cNvSpPr txBox="1"/>
          <p:nvPr/>
        </p:nvSpPr>
        <p:spPr>
          <a:xfrm>
            <a:off x="5445457" y="3209453"/>
            <a:ext cx="7271645" cy="1068474"/>
          </a:xfrm>
          <a:prstGeom prst="rect">
            <a:avLst/>
          </a:prstGeom>
        </p:spPr>
        <p:txBody>
          <a:bodyPr vert="horz" lIns="91440" tIns="45720" rIns="91440" bIns="45720" rtlCol="0" anchor="ctr">
            <a:normAutofit/>
          </a:bodyPr>
          <a:lstStyle/>
          <a:p>
            <a:pPr>
              <a:lnSpc>
                <a:spcPct val="90000"/>
              </a:lnSpc>
              <a:spcAft>
                <a:spcPts val="600"/>
              </a:spcAft>
            </a:pPr>
            <a:r>
              <a:rPr lang="en-US" sz="2800" b="1" dirty="0">
                <a:latin typeface="Bodoni MT" panose="02070603080606020203" pitchFamily="18" charset="0"/>
              </a:rPr>
              <a:t>OVERVIEW OF RESEARCH FINDINGS</a:t>
            </a:r>
          </a:p>
        </p:txBody>
      </p:sp>
    </p:spTree>
    <p:extLst>
      <p:ext uri="{BB962C8B-B14F-4D97-AF65-F5344CB8AC3E}">
        <p14:creationId xmlns:p14="http://schemas.microsoft.com/office/powerpoint/2010/main" val="239822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5F44F311-43A9-4E2C-BDCA-5CBFED7073AD}"/>
              </a:ext>
            </a:extLst>
          </p:cNvPr>
          <p:cNvSpPr/>
          <p:nvPr/>
        </p:nvSpPr>
        <p:spPr>
          <a:xfrm>
            <a:off x="0" y="5652655"/>
            <a:ext cx="6788727" cy="1205346"/>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latin typeface="Bodoni MT" panose="02070603080606020203" pitchFamily="18" charset="0"/>
            </a:endParaRPr>
          </a:p>
          <a:p>
            <a:pPr lvl="2"/>
            <a:endParaRPr lang="sr-Latn-ME" sz="2400" b="1" dirty="0">
              <a:solidFill>
                <a:schemeClr val="accent5"/>
              </a:solidFill>
              <a:latin typeface="Bodoni MT" panose="02070603080606020203" pitchFamily="18" charset="0"/>
            </a:endParaRPr>
          </a:p>
          <a:p>
            <a:pPr lvl="2"/>
            <a:endParaRPr lang="sr-Latn-ME" sz="2400" b="1" dirty="0">
              <a:solidFill>
                <a:schemeClr val="accent5"/>
              </a:solidFill>
              <a:latin typeface="Bodoni MT" panose="02070603080606020203" pitchFamily="18" charset="0"/>
            </a:endParaRPr>
          </a:p>
          <a:p>
            <a:pPr lvl="2"/>
            <a:br>
              <a:rPr lang="en-US" dirty="0">
                <a:solidFill>
                  <a:schemeClr val="accent5">
                    <a:lumMod val="50000"/>
                  </a:schemeClr>
                </a:solidFill>
                <a:latin typeface="Bodoni MT" panose="02070603080606020203" pitchFamily="18" charset="0"/>
              </a:rPr>
            </a:br>
            <a:endParaRPr lang="en-US" dirty="0">
              <a:solidFill>
                <a:schemeClr val="accent5">
                  <a:lumMod val="50000"/>
                </a:schemeClr>
              </a:solidFill>
              <a:latin typeface="Bodoni MT" panose="02070603080606020203" pitchFamily="18" charset="0"/>
            </a:endParaRPr>
          </a:p>
        </p:txBody>
      </p:sp>
      <p:sp>
        <p:nvSpPr>
          <p:cNvPr id="2" name="Title 1">
            <a:extLst>
              <a:ext uri="{FF2B5EF4-FFF2-40B4-BE49-F238E27FC236}">
                <a16:creationId xmlns:a16="http://schemas.microsoft.com/office/drawing/2014/main" id="{86D963FD-C13B-4D52-8F66-C0A7AC98ABBD}"/>
              </a:ext>
            </a:extLst>
          </p:cNvPr>
          <p:cNvSpPr>
            <a:spLocks noGrp="1"/>
          </p:cNvSpPr>
          <p:nvPr>
            <p:ph type="title"/>
          </p:nvPr>
        </p:nvSpPr>
        <p:spPr>
          <a:xfrm>
            <a:off x="251011" y="591712"/>
            <a:ext cx="6795247" cy="1061537"/>
          </a:xfrm>
        </p:spPr>
        <p:txBody>
          <a:bodyPr>
            <a:normAutofit fontScale="90000"/>
          </a:bodyPr>
          <a:lstStyle/>
          <a:p>
            <a:pPr algn="ctr"/>
            <a:r>
              <a:rPr lang="en-US" b="1" dirty="0">
                <a:solidFill>
                  <a:schemeClr val="accent5">
                    <a:lumMod val="50000"/>
                  </a:schemeClr>
                </a:solidFill>
                <a:latin typeface="Bodoni MT" panose="02070603080606020203" pitchFamily="18" charset="0"/>
              </a:rPr>
              <a:t>Thank you for your attention</a:t>
            </a:r>
            <a:r>
              <a:rPr lang="sr-Latn-ME" b="1" dirty="0">
                <a:solidFill>
                  <a:schemeClr val="accent5">
                    <a:lumMod val="50000"/>
                  </a:schemeClr>
                </a:solidFill>
                <a:latin typeface="Bodoni MT" panose="02070603080606020203" pitchFamily="18" charset="0"/>
              </a:rPr>
              <a:t>!</a:t>
            </a:r>
            <a:endParaRPr lang="en-US" b="1" dirty="0">
              <a:solidFill>
                <a:schemeClr val="accent5">
                  <a:lumMod val="50000"/>
                </a:schemeClr>
              </a:solidFill>
              <a:latin typeface="Bodoni MT" panose="02070603080606020203" pitchFamily="18" charset="0"/>
            </a:endParaRPr>
          </a:p>
        </p:txBody>
      </p:sp>
      <p:sp>
        <p:nvSpPr>
          <p:cNvPr id="6" name="Parallelogram 4">
            <a:extLst>
              <a:ext uri="{FF2B5EF4-FFF2-40B4-BE49-F238E27FC236}">
                <a16:creationId xmlns:a16="http://schemas.microsoft.com/office/drawing/2014/main" id="{AF4A19F5-0C3D-46E2-BD97-271D3D6F25DC}"/>
              </a:ext>
            </a:extLst>
          </p:cNvPr>
          <p:cNvSpPr/>
          <p:nvPr/>
        </p:nvSpPr>
        <p:spPr>
          <a:xfrm rot="10800000">
            <a:off x="5683622" y="5652654"/>
            <a:ext cx="6508373" cy="1205346"/>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latin typeface="Bodoni MT" panose="02070603080606020203" pitchFamily="18" charset="0"/>
            </a:endParaRPr>
          </a:p>
          <a:p>
            <a:pPr lvl="2"/>
            <a:endParaRPr lang="sr-Latn-ME" sz="2400" b="1" dirty="0">
              <a:solidFill>
                <a:schemeClr val="accent5"/>
              </a:solidFill>
              <a:latin typeface="Bodoni MT" panose="02070603080606020203" pitchFamily="18" charset="0"/>
            </a:endParaRPr>
          </a:p>
          <a:p>
            <a:pPr lvl="2"/>
            <a:endParaRPr lang="sr-Latn-ME" sz="2400" b="1" dirty="0">
              <a:solidFill>
                <a:schemeClr val="accent5"/>
              </a:solidFill>
              <a:latin typeface="Bodoni MT" panose="02070603080606020203" pitchFamily="18" charset="0"/>
            </a:endParaRPr>
          </a:p>
          <a:p>
            <a:pPr lvl="2"/>
            <a:br>
              <a:rPr lang="en-US" dirty="0">
                <a:solidFill>
                  <a:schemeClr val="accent5">
                    <a:lumMod val="50000"/>
                  </a:schemeClr>
                </a:solidFill>
                <a:latin typeface="Bodoni MT" panose="02070603080606020203" pitchFamily="18" charset="0"/>
              </a:rPr>
            </a:br>
            <a:endParaRPr lang="en-US" dirty="0">
              <a:solidFill>
                <a:schemeClr val="accent5">
                  <a:lumMod val="50000"/>
                </a:schemeClr>
              </a:solidFill>
              <a:latin typeface="Bodoni MT" panose="02070603080606020203" pitchFamily="18" charset="0"/>
            </a:endParaRPr>
          </a:p>
        </p:txBody>
      </p:sp>
      <p:pic>
        <p:nvPicPr>
          <p:cNvPr id="4" name="Content Placeholder 20">
            <a:extLst>
              <a:ext uri="{FF2B5EF4-FFF2-40B4-BE49-F238E27FC236}">
                <a16:creationId xmlns:a16="http://schemas.microsoft.com/office/drawing/2014/main" id="{09E0F52D-CF9E-4D36-B5D8-230EA804B4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99812" y="4121395"/>
            <a:ext cx="2002847" cy="1117222"/>
          </a:xfrm>
          <a:prstGeom prst="rect">
            <a:avLst/>
          </a:prstGeom>
        </p:spPr>
      </p:pic>
      <p:sp>
        <p:nvSpPr>
          <p:cNvPr id="7" name="Rectangle 6">
            <a:extLst>
              <a:ext uri="{FF2B5EF4-FFF2-40B4-BE49-F238E27FC236}">
                <a16:creationId xmlns:a16="http://schemas.microsoft.com/office/drawing/2014/main" id="{9B7D1062-F0C1-4732-AAF8-DFA9F5D28869}"/>
              </a:ext>
            </a:extLst>
          </p:cNvPr>
          <p:cNvSpPr/>
          <p:nvPr/>
        </p:nvSpPr>
        <p:spPr>
          <a:xfrm>
            <a:off x="658834" y="1800159"/>
            <a:ext cx="6795247" cy="2739211"/>
          </a:xfrm>
          <a:prstGeom prst="rect">
            <a:avLst/>
          </a:prstGeom>
        </p:spPr>
        <p:txBody>
          <a:bodyPr wrap="square">
            <a:spAutoFit/>
          </a:bodyPr>
          <a:lstStyle/>
          <a:p>
            <a:pPr lvl="1"/>
            <a:r>
              <a:rPr lang="en-US" sz="3200" b="1" dirty="0">
                <a:solidFill>
                  <a:schemeClr val="accent5">
                    <a:lumMod val="50000"/>
                  </a:schemeClr>
                </a:solidFill>
                <a:latin typeface="Bodoni MT" panose="02070603080606020203" pitchFamily="18" charset="0"/>
              </a:rPr>
              <a:t>Centre for Monitoring and Research</a:t>
            </a:r>
            <a:br>
              <a:rPr lang="en-US" sz="2000" dirty="0">
                <a:solidFill>
                  <a:schemeClr val="accent5">
                    <a:lumMod val="50000"/>
                  </a:schemeClr>
                </a:solidFill>
                <a:latin typeface="Bodoni MT" panose="02070603080606020203" pitchFamily="18" charset="0"/>
              </a:rPr>
            </a:br>
            <a:r>
              <a:rPr lang="en-US" sz="2000" b="1" dirty="0">
                <a:solidFill>
                  <a:schemeClr val="accent5">
                    <a:lumMod val="50000"/>
                  </a:schemeClr>
                </a:solidFill>
                <a:latin typeface="Bodoni MT" panose="02070603080606020203" pitchFamily="18" charset="0"/>
              </a:rPr>
              <a:t>E-mail:	</a:t>
            </a:r>
            <a:r>
              <a:rPr lang="en-US" sz="2000" dirty="0">
                <a:solidFill>
                  <a:schemeClr val="accent5">
                    <a:lumMod val="50000"/>
                  </a:schemeClr>
                </a:solidFill>
                <a:latin typeface="Bodoni MT" panose="02070603080606020203" pitchFamily="18" charset="0"/>
              </a:rPr>
              <a:t>info@cemi.org.me</a:t>
            </a:r>
            <a:br>
              <a:rPr lang="en-US" sz="2000" dirty="0">
                <a:solidFill>
                  <a:schemeClr val="accent5">
                    <a:lumMod val="50000"/>
                  </a:schemeClr>
                </a:solidFill>
                <a:latin typeface="Bodoni MT" panose="02070603080606020203" pitchFamily="18" charset="0"/>
              </a:rPr>
            </a:br>
            <a:br>
              <a:rPr lang="en-US" sz="2000" dirty="0">
                <a:solidFill>
                  <a:schemeClr val="accent5">
                    <a:lumMod val="50000"/>
                  </a:schemeClr>
                </a:solidFill>
                <a:latin typeface="Bodoni MT" panose="02070603080606020203" pitchFamily="18" charset="0"/>
              </a:rPr>
            </a:br>
            <a:r>
              <a:rPr lang="sr-Latn-ME" sz="2000" b="1">
                <a:solidFill>
                  <a:schemeClr val="accent5">
                    <a:lumMod val="50000"/>
                  </a:schemeClr>
                </a:solidFill>
                <a:latin typeface="Bodoni MT" panose="02070603080606020203" pitchFamily="18" charset="0"/>
              </a:rPr>
              <a:t>Phone</a:t>
            </a:r>
            <a:r>
              <a:rPr lang="en-US" sz="2000" b="1">
                <a:solidFill>
                  <a:schemeClr val="accent5">
                    <a:lumMod val="50000"/>
                  </a:schemeClr>
                </a:solidFill>
                <a:latin typeface="Bodoni MT" panose="02070603080606020203" pitchFamily="18" charset="0"/>
              </a:rPr>
              <a:t>/</a:t>
            </a:r>
            <a:r>
              <a:rPr lang="en-US" sz="2000" b="1" dirty="0">
                <a:solidFill>
                  <a:schemeClr val="accent5">
                    <a:lumMod val="50000"/>
                  </a:schemeClr>
                </a:solidFill>
                <a:latin typeface="Bodoni MT" panose="02070603080606020203" pitchFamily="18" charset="0"/>
              </a:rPr>
              <a:t>Fax: </a:t>
            </a:r>
            <a:r>
              <a:rPr lang="en-US" sz="2000" dirty="0">
                <a:solidFill>
                  <a:schemeClr val="accent5">
                    <a:lumMod val="50000"/>
                  </a:schemeClr>
                </a:solidFill>
                <a:latin typeface="Bodoni MT" panose="02070603080606020203" pitchFamily="18" charset="0"/>
              </a:rPr>
              <a:t>	+382 (0)20 511 424</a:t>
            </a:r>
            <a:br>
              <a:rPr lang="en-US" sz="2000" dirty="0">
                <a:solidFill>
                  <a:schemeClr val="accent5">
                    <a:lumMod val="50000"/>
                  </a:schemeClr>
                </a:solidFill>
                <a:latin typeface="Bodoni MT" panose="02070603080606020203" pitchFamily="18" charset="0"/>
              </a:rPr>
            </a:br>
            <a:r>
              <a:rPr lang="en-US" sz="2000" b="1" dirty="0" err="1">
                <a:solidFill>
                  <a:schemeClr val="accent5">
                    <a:lumMod val="50000"/>
                  </a:schemeClr>
                </a:solidFill>
                <a:latin typeface="Bodoni MT" panose="02070603080606020203" pitchFamily="18" charset="0"/>
              </a:rPr>
              <a:t>Adress</a:t>
            </a:r>
            <a:r>
              <a:rPr lang="en-US" sz="2000" b="1" dirty="0">
                <a:solidFill>
                  <a:schemeClr val="accent5">
                    <a:lumMod val="50000"/>
                  </a:schemeClr>
                </a:solidFill>
                <a:latin typeface="Bodoni MT" panose="02070603080606020203" pitchFamily="18" charset="0"/>
              </a:rPr>
              <a:t>:</a:t>
            </a:r>
            <a:r>
              <a:rPr lang="en-US" sz="2000" dirty="0">
                <a:solidFill>
                  <a:schemeClr val="accent5">
                    <a:lumMod val="50000"/>
                  </a:schemeClr>
                </a:solidFill>
                <a:latin typeface="Bodoni MT" panose="02070603080606020203" pitchFamily="18" charset="0"/>
              </a:rPr>
              <a:t>	Blvd </a:t>
            </a:r>
            <a:r>
              <a:rPr lang="en-US" sz="2000" dirty="0" err="1">
                <a:solidFill>
                  <a:schemeClr val="accent5">
                    <a:lumMod val="50000"/>
                  </a:schemeClr>
                </a:solidFill>
                <a:latin typeface="Bodoni MT" panose="02070603080606020203" pitchFamily="18" charset="0"/>
              </a:rPr>
              <a:t>Josipa</a:t>
            </a:r>
            <a:r>
              <a:rPr lang="en-US" sz="2000" dirty="0">
                <a:solidFill>
                  <a:schemeClr val="accent5">
                    <a:lumMod val="50000"/>
                  </a:schemeClr>
                </a:solidFill>
                <a:latin typeface="Bodoni MT" panose="02070603080606020203" pitchFamily="18" charset="0"/>
              </a:rPr>
              <a:t> </a:t>
            </a:r>
            <a:r>
              <a:rPr lang="en-US" sz="2000" dirty="0" err="1">
                <a:solidFill>
                  <a:schemeClr val="accent5">
                    <a:lumMod val="50000"/>
                  </a:schemeClr>
                </a:solidFill>
                <a:latin typeface="Bodoni MT" panose="02070603080606020203" pitchFamily="18" charset="0"/>
              </a:rPr>
              <a:t>Broza</a:t>
            </a:r>
            <a:r>
              <a:rPr lang="en-US" sz="2000" dirty="0">
                <a:solidFill>
                  <a:schemeClr val="accent5">
                    <a:lumMod val="50000"/>
                  </a:schemeClr>
                </a:solidFill>
                <a:latin typeface="Bodoni MT" panose="02070603080606020203" pitchFamily="18" charset="0"/>
              </a:rPr>
              <a:t> 23A</a:t>
            </a:r>
            <a:br>
              <a:rPr lang="en-US" sz="2000" dirty="0">
                <a:solidFill>
                  <a:schemeClr val="accent5">
                    <a:lumMod val="50000"/>
                  </a:schemeClr>
                </a:solidFill>
                <a:latin typeface="Bodoni MT" panose="02070603080606020203" pitchFamily="18" charset="0"/>
              </a:rPr>
            </a:br>
            <a:r>
              <a:rPr lang="en-US" sz="2000" dirty="0">
                <a:solidFill>
                  <a:schemeClr val="accent5">
                    <a:lumMod val="50000"/>
                  </a:schemeClr>
                </a:solidFill>
                <a:latin typeface="Bodoni MT" panose="02070603080606020203" pitchFamily="18" charset="0"/>
              </a:rPr>
              <a:t>	</a:t>
            </a:r>
            <a:r>
              <a:rPr lang="sr-Latn-ME" sz="2000" dirty="0">
                <a:solidFill>
                  <a:schemeClr val="accent5">
                    <a:lumMod val="50000"/>
                  </a:schemeClr>
                </a:solidFill>
                <a:latin typeface="Bodoni MT" panose="02070603080606020203" pitchFamily="18" charset="0"/>
              </a:rPr>
              <a:t>	</a:t>
            </a:r>
            <a:r>
              <a:rPr lang="en-US" sz="2000" dirty="0">
                <a:solidFill>
                  <a:schemeClr val="accent5">
                    <a:lumMod val="50000"/>
                  </a:schemeClr>
                </a:solidFill>
                <a:latin typeface="Bodoni MT" panose="02070603080606020203" pitchFamily="18" charset="0"/>
              </a:rPr>
              <a:t>81 000 Podgorica, Montenegro</a:t>
            </a:r>
            <a:br>
              <a:rPr lang="en-US" sz="2000" dirty="0">
                <a:solidFill>
                  <a:schemeClr val="accent5">
                    <a:lumMod val="50000"/>
                  </a:schemeClr>
                </a:solidFill>
                <a:latin typeface="Bodoni MT" panose="02070603080606020203" pitchFamily="18" charset="0"/>
              </a:rPr>
            </a:br>
            <a:br>
              <a:rPr lang="en-US" sz="2000" dirty="0">
                <a:solidFill>
                  <a:schemeClr val="accent5">
                    <a:lumMod val="50000"/>
                  </a:schemeClr>
                </a:solidFill>
                <a:latin typeface="Bodoni MT" panose="02070603080606020203" pitchFamily="18" charset="0"/>
              </a:rPr>
            </a:br>
            <a:r>
              <a:rPr lang="en-US" sz="2000" b="1" dirty="0">
                <a:solidFill>
                  <a:schemeClr val="accent5">
                    <a:lumMod val="50000"/>
                  </a:schemeClr>
                </a:solidFill>
                <a:latin typeface="Bodoni MT" panose="02070603080606020203" pitchFamily="18" charset="0"/>
              </a:rPr>
              <a:t>Working hours: </a:t>
            </a:r>
            <a:r>
              <a:rPr lang="en-US" sz="2000" dirty="0">
                <a:solidFill>
                  <a:schemeClr val="accent5">
                    <a:lumMod val="50000"/>
                  </a:schemeClr>
                </a:solidFill>
                <a:latin typeface="Bodoni MT" panose="02070603080606020203" pitchFamily="18" charset="0"/>
              </a:rPr>
              <a:t>8h-16h</a:t>
            </a:r>
            <a:endParaRPr lang="en-US" sz="2000" dirty="0"/>
          </a:p>
        </p:txBody>
      </p:sp>
      <p:pic>
        <p:nvPicPr>
          <p:cNvPr id="8" name="Picture 7">
            <a:extLst>
              <a:ext uri="{FF2B5EF4-FFF2-40B4-BE49-F238E27FC236}">
                <a16:creationId xmlns:a16="http://schemas.microsoft.com/office/drawing/2014/main" id="{B22FE30E-D1A1-4806-8FF5-EA6CD6C80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075" y="4137450"/>
            <a:ext cx="1651750" cy="1101167"/>
          </a:xfrm>
          <a:prstGeom prst="rect">
            <a:avLst/>
          </a:prstGeom>
        </p:spPr>
      </p:pic>
    </p:spTree>
    <p:extLst>
      <p:ext uri="{BB962C8B-B14F-4D97-AF65-F5344CB8AC3E}">
        <p14:creationId xmlns:p14="http://schemas.microsoft.com/office/powerpoint/2010/main" val="2462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0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316677" y="249006"/>
            <a:ext cx="10515600" cy="810051"/>
          </a:xfrm>
        </p:spPr>
        <p:txBody>
          <a:bodyPr>
            <a:noAutofit/>
          </a:bodyPr>
          <a:lstStyle/>
          <a:p>
            <a:r>
              <a:rPr lang="en-US" sz="2800" dirty="0">
                <a:latin typeface="Bodoni MT" panose="02070603080606020203" pitchFamily="18" charset="0"/>
              </a:rPr>
              <a:t>Overview of research findings</a:t>
            </a:r>
            <a:r>
              <a:rPr lang="sr-Latn-ME" sz="2800" dirty="0">
                <a:latin typeface="Bodoni MT" panose="02070603080606020203" pitchFamily="18" charset="0"/>
              </a:rPr>
              <a:t>: </a:t>
            </a:r>
            <a:r>
              <a:rPr lang="en-US" sz="2800" dirty="0">
                <a:latin typeface="Bodoni MT" panose="02070603080606020203" pitchFamily="18" charset="0"/>
              </a:rPr>
              <a:t>Democracy in Montenegro</a:t>
            </a: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454260" y="1246301"/>
            <a:ext cx="8240434" cy="5395271"/>
          </a:xfrm>
          <a:prstGeom prst="rect">
            <a:avLst/>
          </a:prstGeom>
        </p:spPr>
        <p:txBody>
          <a:bodyPr>
            <a:noAutofit/>
          </a:bodyPr>
          <a:lstStyle/>
          <a:p>
            <a:pPr algn="just">
              <a:spcBef>
                <a:spcPts val="1800"/>
              </a:spcBef>
              <a:buClr>
                <a:srgbClr val="263050"/>
              </a:buClr>
              <a:buSzPct val="80000"/>
            </a:pPr>
            <a:r>
              <a:rPr lang="en-US" sz="1800" dirty="0">
                <a:latin typeface="Bodoni MT" panose="02070603080606020203" pitchFamily="18" charset="0"/>
              </a:rPr>
              <a:t>Based on data gained from the public opinion research on the representative sample of 1019 respondents, somewhat more than half of respondents (52.7%) state that they are satisfied with the way democracy works in Montenegro, compared to 41.7% of respondents who are not satisfied. A positive change is noted in the perception because in </a:t>
            </a:r>
            <a:r>
              <a:rPr lang="sr-Latn-ME" sz="1800" dirty="0">
                <a:latin typeface="Bodoni MT" panose="02070603080606020203" pitchFamily="18" charset="0"/>
              </a:rPr>
              <a:t>M</a:t>
            </a:r>
            <a:r>
              <a:rPr lang="en-US" sz="1800" dirty="0">
                <a:latin typeface="Bodoni MT" panose="02070603080606020203" pitchFamily="18" charset="0"/>
              </a:rPr>
              <a:t>arch of 2016, 46% of respondents stated that they </a:t>
            </a:r>
            <a:r>
              <a:rPr lang="sr-Latn-ME" sz="1800" dirty="0">
                <a:latin typeface="Bodoni MT" panose="02070603080606020203" pitchFamily="18" charset="0"/>
              </a:rPr>
              <a:t>were</a:t>
            </a:r>
            <a:r>
              <a:rPr lang="en-US" sz="1800" dirty="0">
                <a:latin typeface="Bodoni MT" panose="02070603080606020203" pitchFamily="18" charset="0"/>
              </a:rPr>
              <a:t> satisfied with the way democracy works. </a:t>
            </a:r>
            <a:r>
              <a:rPr lang="sr-Latn-ME" sz="1800" dirty="0">
                <a:latin typeface="Bodoni MT" panose="02070603080606020203" pitchFamily="18" charset="0"/>
              </a:rPr>
              <a:t>S</a:t>
            </a:r>
            <a:r>
              <a:rPr lang="en-US" sz="1800" dirty="0">
                <a:latin typeface="Bodoni MT" panose="02070603080606020203" pitchFamily="18" charset="0"/>
              </a:rPr>
              <a:t>ignificant increase in satisfaction of respondents is indicated by information that the number of those who are completely satisfied has grown from 9% (2016) to 21% (2018).</a:t>
            </a:r>
          </a:p>
          <a:p>
            <a:pPr algn="just">
              <a:spcBef>
                <a:spcPts val="1800"/>
              </a:spcBef>
              <a:buClr>
                <a:srgbClr val="263050"/>
              </a:buClr>
              <a:buSzPct val="80000"/>
            </a:pPr>
            <a:r>
              <a:rPr lang="en-US" sz="1800" dirty="0">
                <a:latin typeface="Bodoni MT" panose="02070603080606020203" pitchFamily="18" charset="0"/>
              </a:rPr>
              <a:t>56.6% of respondents from the central region are satisfied with the state of democracy in Montenegro, </a:t>
            </a:r>
            <a:r>
              <a:rPr lang="sr-Latn-ME" sz="1800" dirty="0">
                <a:latin typeface="Bodoni MT" panose="02070603080606020203" pitchFamily="18" charset="0"/>
              </a:rPr>
              <a:t>as well as</a:t>
            </a:r>
            <a:r>
              <a:rPr lang="en-US" sz="1800" dirty="0">
                <a:latin typeface="Bodoni MT" panose="02070603080606020203" pitchFamily="18" charset="0"/>
              </a:rPr>
              <a:t> 50.7% of respondents from the north</a:t>
            </a:r>
            <a:r>
              <a:rPr lang="sr-Latn-ME" sz="1800" dirty="0">
                <a:latin typeface="Bodoni MT" panose="02070603080606020203" pitchFamily="18" charset="0"/>
              </a:rPr>
              <a:t> of the country</a:t>
            </a:r>
            <a:r>
              <a:rPr lang="en-US" sz="1800" dirty="0">
                <a:latin typeface="Bodoni MT" panose="02070603080606020203" pitchFamily="18" charset="0"/>
              </a:rPr>
              <a:t>. In the southern region, satisfaction is expressed by a somewhat smaller number of respondents, where 41.4% of respondents state that they are satisfied with the way democracy works in Montenegro. The distribution of answers is significantly different in relation to categories of nationality, age and party membership. Respondents that state they are currently a member of a political party show a higher degree of satisfaction with the way democracy works (59.4%), compared to those respondents who are not members of any political party (49.0%).</a:t>
            </a:r>
          </a:p>
          <a:p>
            <a:pPr marL="0" indent="0" algn="just">
              <a:spcBef>
                <a:spcPts val="1800"/>
              </a:spcBef>
              <a:buClr>
                <a:srgbClr val="263050"/>
              </a:buClr>
              <a:buSzPct val="80000"/>
              <a:buNone/>
            </a:pPr>
            <a:endParaRPr lang="sr-Latn-ME" sz="1800" dirty="0">
              <a:latin typeface="Bodoni MT" panose="02070603080606020203" pitchFamily="18" charset="0"/>
            </a:endParaRPr>
          </a:p>
        </p:txBody>
      </p:sp>
    </p:spTree>
    <p:extLst>
      <p:ext uri="{BB962C8B-B14F-4D97-AF65-F5344CB8AC3E}">
        <p14:creationId xmlns:p14="http://schemas.microsoft.com/office/powerpoint/2010/main" val="247370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576BF58-A55C-4C69-9E33-C368146BDED2}"/>
              </a:ext>
            </a:extLst>
          </p:cNvPr>
          <p:cNvSpPr/>
          <p:nvPr/>
        </p:nvSpPr>
        <p:spPr>
          <a:xfrm flipV="1">
            <a:off x="1" y="-24065"/>
            <a:ext cx="2438400" cy="6907742"/>
          </a:xfrm>
          <a:custGeom>
            <a:avLst/>
            <a:gdLst>
              <a:gd name="connsiteX0" fmla="*/ 0 w 14139080"/>
              <a:gd name="connsiteY0" fmla="*/ 6858000 h 6858000"/>
              <a:gd name="connsiteX1" fmla="*/ 1714500 w 14139080"/>
              <a:gd name="connsiteY1" fmla="*/ 0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0 w 14139080"/>
              <a:gd name="connsiteY0" fmla="*/ 6858000 h 6858000"/>
              <a:gd name="connsiteX1" fmla="*/ 6491217 w 14139080"/>
              <a:gd name="connsiteY1" fmla="*/ 27295 h 6858000"/>
              <a:gd name="connsiteX2" fmla="*/ 14139080 w 14139080"/>
              <a:gd name="connsiteY2" fmla="*/ 0 h 6858000"/>
              <a:gd name="connsiteX3" fmla="*/ 12424580 w 14139080"/>
              <a:gd name="connsiteY3" fmla="*/ 6858000 h 6858000"/>
              <a:gd name="connsiteX4" fmla="*/ 0 w 14139080"/>
              <a:gd name="connsiteY4" fmla="*/ 6858000 h 6858000"/>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59709 w 7647863"/>
              <a:gd name="connsiteY0" fmla="*/ 6871647 h 6871647"/>
              <a:gd name="connsiteX1" fmla="*/ 0 w 7647863"/>
              <a:gd name="connsiteY1" fmla="*/ 27295 h 6871647"/>
              <a:gd name="connsiteX2" fmla="*/ 7647863 w 7647863"/>
              <a:gd name="connsiteY2" fmla="*/ 0 h 6871647"/>
              <a:gd name="connsiteX3" fmla="*/ 5933363 w 7647863"/>
              <a:gd name="connsiteY3" fmla="*/ 6858000 h 6871647"/>
              <a:gd name="connsiteX4" fmla="*/ 59709 w 7647863"/>
              <a:gd name="connsiteY4" fmla="*/ 6871647 h 6871647"/>
              <a:gd name="connsiteX0" fmla="*/ 0 w 7888405"/>
              <a:gd name="connsiteY0" fmla="*/ 6885295 h 6885295"/>
              <a:gd name="connsiteX1" fmla="*/ 240542 w 7888405"/>
              <a:gd name="connsiteY1" fmla="*/ 27295 h 6885295"/>
              <a:gd name="connsiteX2" fmla="*/ 7888405 w 7888405"/>
              <a:gd name="connsiteY2" fmla="*/ 0 h 6885295"/>
              <a:gd name="connsiteX3" fmla="*/ 6173905 w 7888405"/>
              <a:gd name="connsiteY3" fmla="*/ 6858000 h 6885295"/>
              <a:gd name="connsiteX4" fmla="*/ 0 w 7888405"/>
              <a:gd name="connsiteY4" fmla="*/ 6885295 h 6885295"/>
              <a:gd name="connsiteX0" fmla="*/ 5117 w 7893522"/>
              <a:gd name="connsiteY0" fmla="*/ 6885295 h 6885295"/>
              <a:gd name="connsiteX1" fmla="*/ 0 w 7893522"/>
              <a:gd name="connsiteY1" fmla="*/ 27295 h 6885295"/>
              <a:gd name="connsiteX2" fmla="*/ 7893522 w 7893522"/>
              <a:gd name="connsiteY2" fmla="*/ 0 h 6885295"/>
              <a:gd name="connsiteX3" fmla="*/ 6179022 w 7893522"/>
              <a:gd name="connsiteY3" fmla="*/ 6858000 h 6885295"/>
              <a:gd name="connsiteX4" fmla="*/ 5117 w 7893522"/>
              <a:gd name="connsiteY4" fmla="*/ 6885295 h 6885295"/>
              <a:gd name="connsiteX0" fmla="*/ 18740 w 7907145"/>
              <a:gd name="connsiteY0" fmla="*/ 6885295 h 6885295"/>
              <a:gd name="connsiteX1" fmla="*/ 0 w 7907145"/>
              <a:gd name="connsiteY1" fmla="*/ 27295 h 6885295"/>
              <a:gd name="connsiteX2" fmla="*/ 7907145 w 7907145"/>
              <a:gd name="connsiteY2" fmla="*/ 0 h 6885295"/>
              <a:gd name="connsiteX3" fmla="*/ 6192645 w 7907145"/>
              <a:gd name="connsiteY3" fmla="*/ 6858000 h 6885295"/>
              <a:gd name="connsiteX4" fmla="*/ 18740 w 7907145"/>
              <a:gd name="connsiteY4" fmla="*/ 6885295 h 6885295"/>
              <a:gd name="connsiteX0" fmla="*/ 0 w 7888405"/>
              <a:gd name="connsiteY0" fmla="*/ 7117307 h 7117307"/>
              <a:gd name="connsiteX1" fmla="*/ 294595 w 7888405"/>
              <a:gd name="connsiteY1" fmla="*/ 0 h 7117307"/>
              <a:gd name="connsiteX2" fmla="*/ 7888405 w 7888405"/>
              <a:gd name="connsiteY2" fmla="*/ 232012 h 7117307"/>
              <a:gd name="connsiteX3" fmla="*/ 6173905 w 7888405"/>
              <a:gd name="connsiteY3" fmla="*/ 7090012 h 7117307"/>
              <a:gd name="connsiteX4" fmla="*/ 0 w 7888405"/>
              <a:gd name="connsiteY4" fmla="*/ 7117307 h 7117307"/>
              <a:gd name="connsiteX0" fmla="*/ 5116 w 7893521"/>
              <a:gd name="connsiteY0" fmla="*/ 6898942 h 6898942"/>
              <a:gd name="connsiteX1" fmla="*/ 0 w 7893521"/>
              <a:gd name="connsiteY1" fmla="*/ 0 h 6898942"/>
              <a:gd name="connsiteX2" fmla="*/ 7893521 w 7893521"/>
              <a:gd name="connsiteY2" fmla="*/ 13647 h 6898942"/>
              <a:gd name="connsiteX3" fmla="*/ 6179021 w 7893521"/>
              <a:gd name="connsiteY3" fmla="*/ 6871647 h 6898942"/>
              <a:gd name="connsiteX4" fmla="*/ 5116 w 7893521"/>
              <a:gd name="connsiteY4" fmla="*/ 6898942 h 689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21" h="6898942">
                <a:moveTo>
                  <a:pt x="5116" y="6898942"/>
                </a:moveTo>
                <a:cubicBezTo>
                  <a:pt x="12508" y="4631139"/>
                  <a:pt x="19903" y="2281451"/>
                  <a:pt x="0" y="0"/>
                </a:cubicBezTo>
                <a:lnTo>
                  <a:pt x="7893521" y="13647"/>
                </a:lnTo>
                <a:lnTo>
                  <a:pt x="6179021" y="6871647"/>
                </a:lnTo>
                <a:lnTo>
                  <a:pt x="5116" y="6898942"/>
                </a:lnTo>
                <a:close/>
              </a:path>
            </a:pathLst>
          </a:cu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r-Latn-ME" sz="2400" b="1" dirty="0">
              <a:solidFill>
                <a:schemeClr val="accent5"/>
              </a:solidFill>
            </a:endParaRPr>
          </a:p>
          <a:p>
            <a:pPr lvl="2"/>
            <a:endParaRPr lang="sr-Latn-ME" sz="2400" b="1" dirty="0">
              <a:solidFill>
                <a:schemeClr val="accent5"/>
              </a:solidFill>
            </a:endParaRPr>
          </a:p>
          <a:p>
            <a:pPr lvl="2"/>
            <a:endParaRPr lang="sr-Latn-ME" sz="2400" b="1" dirty="0">
              <a:solidFill>
                <a:schemeClr val="accent5"/>
              </a:solidFill>
            </a:endParaRPr>
          </a:p>
        </p:txBody>
      </p:sp>
      <p:sp>
        <p:nvSpPr>
          <p:cNvPr id="13" name="TextBox 12">
            <a:extLst>
              <a:ext uri="{FF2B5EF4-FFF2-40B4-BE49-F238E27FC236}">
                <a16:creationId xmlns:a16="http://schemas.microsoft.com/office/drawing/2014/main" id="{937BB377-AFDB-456A-89FA-94554AE4E18C}"/>
              </a:ext>
            </a:extLst>
          </p:cNvPr>
          <p:cNvSpPr txBox="1"/>
          <p:nvPr/>
        </p:nvSpPr>
        <p:spPr>
          <a:xfrm>
            <a:off x="7409060" y="654032"/>
            <a:ext cx="5033979" cy="1068474"/>
          </a:xfrm>
          <a:prstGeom prst="rect">
            <a:avLst/>
          </a:prstGeom>
        </p:spPr>
        <p:txBody>
          <a:bodyPr vert="horz" lIns="91440" tIns="45720" rIns="91440" bIns="45720" rtlCol="0" anchor="ctr">
            <a:normAutofit/>
          </a:bodyPr>
          <a:lstStyle/>
          <a:p>
            <a:pPr>
              <a:lnSpc>
                <a:spcPct val="90000"/>
              </a:lnSpc>
              <a:spcAft>
                <a:spcPts val="600"/>
              </a:spcAft>
            </a:pPr>
            <a:endParaRPr lang="en-US" sz="2800" b="1" dirty="0">
              <a:latin typeface="Bodoni MT" panose="02070603080606020203" pitchFamily="18" charset="0"/>
            </a:endParaRPr>
          </a:p>
        </p:txBody>
      </p:sp>
      <p:sp>
        <p:nvSpPr>
          <p:cNvPr id="16" name="TextBox 15">
            <a:extLst>
              <a:ext uri="{FF2B5EF4-FFF2-40B4-BE49-F238E27FC236}">
                <a16:creationId xmlns:a16="http://schemas.microsoft.com/office/drawing/2014/main" id="{9A6A5A33-7096-4117-90B9-80BBC6D37889}"/>
              </a:ext>
            </a:extLst>
          </p:cNvPr>
          <p:cNvSpPr txBox="1"/>
          <p:nvPr/>
        </p:nvSpPr>
        <p:spPr>
          <a:xfrm>
            <a:off x="7284394" y="2275649"/>
            <a:ext cx="5283309" cy="25442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latin typeface="Bodoni MT" panose="02070603080606020203" pitchFamily="18" charset="0"/>
            </a:endParaRPr>
          </a:p>
        </p:txBody>
      </p:sp>
      <p:sp>
        <p:nvSpPr>
          <p:cNvPr id="18" name="Parallelogram 17">
            <a:extLst>
              <a:ext uri="{FF2B5EF4-FFF2-40B4-BE49-F238E27FC236}">
                <a16:creationId xmlns:a16="http://schemas.microsoft.com/office/drawing/2014/main" id="{E6DA3FA9-F26E-4A50-8A6B-45384FFE179A}"/>
              </a:ext>
            </a:extLst>
          </p:cNvPr>
          <p:cNvSpPr/>
          <p:nvPr/>
        </p:nvSpPr>
        <p:spPr>
          <a:xfrm flipH="1">
            <a:off x="775228" y="0"/>
            <a:ext cx="2679032" cy="6883677"/>
          </a:xfrm>
          <a:prstGeom prst="parallelogram">
            <a:avLst>
              <a:gd name="adj" fmla="val 53884"/>
            </a:avLst>
          </a:prstGeom>
          <a:solidFill>
            <a:srgbClr val="69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0102A7-EF7F-4506-B2DF-94E01DAD3E2B}"/>
              </a:ext>
            </a:extLst>
          </p:cNvPr>
          <p:cNvSpPr/>
          <p:nvPr/>
        </p:nvSpPr>
        <p:spPr>
          <a:xfrm>
            <a:off x="7279105" y="5233739"/>
            <a:ext cx="4800601" cy="162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vector graphics&#10;&#10;Description generated with very high confidence">
            <a:extLst>
              <a:ext uri="{FF2B5EF4-FFF2-40B4-BE49-F238E27FC236}">
                <a16:creationId xmlns:a16="http://schemas.microsoft.com/office/drawing/2014/main" id="{AC99C65C-9530-4BCB-98CF-B4A93684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86" y="5849137"/>
            <a:ext cx="1395999" cy="792435"/>
          </a:xfrm>
          <a:prstGeom prst="rect">
            <a:avLst/>
          </a:prstGeom>
        </p:spPr>
      </p:pic>
      <p:sp>
        <p:nvSpPr>
          <p:cNvPr id="8" name="Title 5">
            <a:extLst>
              <a:ext uri="{FF2B5EF4-FFF2-40B4-BE49-F238E27FC236}">
                <a16:creationId xmlns:a16="http://schemas.microsoft.com/office/drawing/2014/main" id="{BEF2BE66-C923-48DF-BB8B-C53315B79087}"/>
              </a:ext>
            </a:extLst>
          </p:cNvPr>
          <p:cNvSpPr>
            <a:spLocks noGrp="1"/>
          </p:cNvSpPr>
          <p:nvPr>
            <p:ph type="title"/>
          </p:nvPr>
        </p:nvSpPr>
        <p:spPr>
          <a:xfrm>
            <a:off x="2316677" y="345010"/>
            <a:ext cx="10515600" cy="592269"/>
          </a:xfrm>
        </p:spPr>
        <p:txBody>
          <a:bodyPr>
            <a:noAutofit/>
          </a:bodyPr>
          <a:lstStyle/>
          <a:p>
            <a:r>
              <a:rPr lang="en-US" sz="2800" dirty="0">
                <a:latin typeface="Bodoni MT" panose="02070603080606020203" pitchFamily="18" charset="0"/>
              </a:rPr>
              <a:t>Overview of research findings</a:t>
            </a:r>
            <a:r>
              <a:rPr lang="sr-Latn-ME" sz="2800" dirty="0">
                <a:latin typeface="Bodoni MT" panose="02070603080606020203" pitchFamily="18" charset="0"/>
              </a:rPr>
              <a:t>: Politi</a:t>
            </a:r>
            <a:r>
              <a:rPr lang="en-US" sz="2800" dirty="0" err="1">
                <a:latin typeface="Bodoni MT" panose="02070603080606020203" pitchFamily="18" charset="0"/>
              </a:rPr>
              <a:t>cal</a:t>
            </a:r>
            <a:r>
              <a:rPr lang="en-US" sz="2800" dirty="0">
                <a:latin typeface="Bodoni MT" panose="02070603080606020203" pitchFamily="18" charset="0"/>
              </a:rPr>
              <a:t> corruption </a:t>
            </a:r>
            <a:br>
              <a:rPr lang="sr-Latn-ME" sz="2800" dirty="0">
                <a:latin typeface="Bodoni MT" panose="02070603080606020203" pitchFamily="18" charset="0"/>
              </a:rPr>
            </a:br>
            <a:endParaRPr lang="en-US" sz="2800" dirty="0">
              <a:latin typeface="Bodoni MT" panose="02070603080606020203" pitchFamily="18" charset="0"/>
            </a:endParaRPr>
          </a:p>
        </p:txBody>
      </p:sp>
      <p:sp>
        <p:nvSpPr>
          <p:cNvPr id="9" name="Content Placeholder 7">
            <a:extLst>
              <a:ext uri="{FF2B5EF4-FFF2-40B4-BE49-F238E27FC236}">
                <a16:creationId xmlns:a16="http://schemas.microsoft.com/office/drawing/2014/main" id="{53E94019-0512-4036-B214-115B89E33126}"/>
              </a:ext>
            </a:extLst>
          </p:cNvPr>
          <p:cNvSpPr>
            <a:spLocks noGrp="1"/>
          </p:cNvSpPr>
          <p:nvPr>
            <p:ph sz="half" idx="4294967295"/>
          </p:nvPr>
        </p:nvSpPr>
        <p:spPr>
          <a:xfrm>
            <a:off x="3454260" y="1246301"/>
            <a:ext cx="8240434" cy="5395271"/>
          </a:xfrm>
          <a:prstGeom prst="rect">
            <a:avLst/>
          </a:prstGeom>
        </p:spPr>
        <p:txBody>
          <a:bodyPr>
            <a:noAutofit/>
          </a:bodyPr>
          <a:lstStyle/>
          <a:p>
            <a:pPr algn="just">
              <a:spcBef>
                <a:spcPts val="1800"/>
              </a:spcBef>
              <a:buClr>
                <a:srgbClr val="263050"/>
              </a:buClr>
              <a:buSzPct val="80000"/>
            </a:pPr>
            <a:r>
              <a:rPr lang="en-US" sz="2000" dirty="0">
                <a:latin typeface="Bodoni MT" panose="02070603080606020203" pitchFamily="18" charset="0"/>
              </a:rPr>
              <a:t>Most of the respondents,</a:t>
            </a:r>
            <a:r>
              <a:rPr lang="sr-Latn-ME" sz="2000" dirty="0">
                <a:latin typeface="Bodoni MT" panose="02070603080606020203" pitchFamily="18" charset="0"/>
              </a:rPr>
              <a:t> precisely</a:t>
            </a:r>
            <a:r>
              <a:rPr lang="en-US" sz="2000" dirty="0">
                <a:latin typeface="Bodoni MT" panose="02070603080606020203" pitchFamily="18" charset="0"/>
              </a:rPr>
              <a:t> 60.2%, evaluate that corruption is present in the political system of Montenegro. </a:t>
            </a:r>
            <a:r>
              <a:rPr lang="sr-Latn-ME" sz="2000" dirty="0">
                <a:latin typeface="Bodoni MT" panose="02070603080606020203" pitchFamily="18" charset="0"/>
              </a:rPr>
              <a:t>Only</a:t>
            </a:r>
            <a:r>
              <a:rPr lang="en-US" sz="2000" dirty="0">
                <a:latin typeface="Bodoni MT" panose="02070603080606020203" pitchFamily="18" charset="0"/>
              </a:rPr>
              <a:t> 12.6% of respondents state that corruption does</a:t>
            </a:r>
            <a:r>
              <a:rPr lang="sr-Latn-ME" sz="2000" dirty="0">
                <a:latin typeface="Bodoni MT" panose="02070603080606020203" pitchFamily="18" charset="0"/>
              </a:rPr>
              <a:t> </a:t>
            </a:r>
            <a:r>
              <a:rPr lang="en-US" sz="2000" dirty="0">
                <a:latin typeface="Bodoni MT" panose="02070603080606020203" pitchFamily="18" charset="0"/>
              </a:rPr>
              <a:t>n</a:t>
            </a:r>
            <a:r>
              <a:rPr lang="sr-Latn-ME" sz="2000" dirty="0">
                <a:latin typeface="Bodoni MT" panose="02070603080606020203" pitchFamily="18" charset="0"/>
              </a:rPr>
              <a:t>o</a:t>
            </a:r>
            <a:r>
              <a:rPr lang="en-US" sz="2000" dirty="0">
                <a:latin typeface="Bodoni MT" panose="02070603080606020203" pitchFamily="18" charset="0"/>
              </a:rPr>
              <a:t>t exist, and 9.7% does</a:t>
            </a:r>
            <a:r>
              <a:rPr lang="sr-Latn-ME" sz="2000" dirty="0">
                <a:latin typeface="Bodoni MT" panose="02070603080606020203" pitchFamily="18" charset="0"/>
              </a:rPr>
              <a:t> no</a:t>
            </a:r>
            <a:r>
              <a:rPr lang="en-US" sz="2000" dirty="0">
                <a:latin typeface="Bodoni MT" panose="02070603080606020203" pitchFamily="18" charset="0"/>
              </a:rPr>
              <a:t>t know or does</a:t>
            </a:r>
            <a:r>
              <a:rPr lang="sr-Latn-ME" sz="2000" dirty="0">
                <a:latin typeface="Bodoni MT" panose="02070603080606020203" pitchFamily="18" charset="0"/>
              </a:rPr>
              <a:t> </a:t>
            </a:r>
            <a:r>
              <a:rPr lang="en-US" sz="2000" dirty="0">
                <a:latin typeface="Bodoni MT" panose="02070603080606020203" pitchFamily="18" charset="0"/>
              </a:rPr>
              <a:t>n</a:t>
            </a:r>
            <a:r>
              <a:rPr lang="sr-Latn-ME" sz="2000" dirty="0">
                <a:latin typeface="Bodoni MT" panose="02070603080606020203" pitchFamily="18" charset="0"/>
              </a:rPr>
              <a:t>o</a:t>
            </a:r>
            <a:r>
              <a:rPr lang="en-US" sz="2000" dirty="0">
                <a:latin typeface="Bodoni MT" panose="02070603080606020203" pitchFamily="18" charset="0"/>
              </a:rPr>
              <a:t>t want to respond to this question. Distribution of answers is significantly different in relation to categories of territory (divided by regions), education, nationality and party membership. Respondents that state they are not a member of a political party show a more critical attitude towards the degree of presence of corruption in the political system, where 63.1% state that corruption does exist. Among respondents that say they are a member of a political party, more than half, 54.0% evaluate that corruption is present in the political system.</a:t>
            </a:r>
          </a:p>
          <a:p>
            <a:pPr algn="just">
              <a:spcBef>
                <a:spcPts val="1800"/>
              </a:spcBef>
              <a:buClr>
                <a:srgbClr val="263050"/>
              </a:buClr>
              <a:buSzPct val="80000"/>
            </a:pPr>
            <a:r>
              <a:rPr lang="en-US" sz="2000" dirty="0">
                <a:latin typeface="Bodoni MT" panose="02070603080606020203" pitchFamily="18" charset="0"/>
              </a:rPr>
              <a:t>Difference in the attitude </a:t>
            </a:r>
            <a:r>
              <a:rPr lang="sr-Latn-ME" sz="2000" dirty="0">
                <a:latin typeface="Bodoni MT" panose="02070603080606020203" pitchFamily="18" charset="0"/>
              </a:rPr>
              <a:t>towards</a:t>
            </a:r>
            <a:r>
              <a:rPr lang="en-US" sz="2000" dirty="0">
                <a:latin typeface="Bodoni MT" panose="02070603080606020203" pitchFamily="18" charset="0"/>
              </a:rPr>
              <a:t> the presence of corruption in the political system also exists among respondents from different regions. In the south, 65.2% of respondents evaluate that corruption is present, compared to 59.9% of respondents from the central region and 56.8% from the north, who have the same attitude. Respondents with a higher degree of education </a:t>
            </a:r>
            <a:r>
              <a:rPr lang="sr-Latn-ME" sz="2000" dirty="0">
                <a:latin typeface="Bodoni MT" panose="02070603080606020203" pitchFamily="18" charset="0"/>
              </a:rPr>
              <a:t>tend to state </a:t>
            </a:r>
            <a:r>
              <a:rPr lang="en-US" sz="2000" dirty="0">
                <a:latin typeface="Bodoni MT" panose="02070603080606020203" pitchFamily="18" charset="0"/>
              </a:rPr>
              <a:t>that corruption is present in the political system of Montenegro</a:t>
            </a:r>
            <a:r>
              <a:rPr lang="sr-Latn-ME" sz="2000" dirty="0">
                <a:latin typeface="Bodoni MT" panose="02070603080606020203" pitchFamily="18" charset="0"/>
              </a:rPr>
              <a:t> more often</a:t>
            </a:r>
            <a:r>
              <a:rPr lang="en-US" sz="2000" dirty="0">
                <a:latin typeface="Bodoni MT" panose="02070603080606020203" pitchFamily="18" charset="0"/>
              </a:rPr>
              <a:t>.</a:t>
            </a:r>
          </a:p>
          <a:p>
            <a:pPr algn="just">
              <a:spcBef>
                <a:spcPts val="1800"/>
              </a:spcBef>
              <a:buClr>
                <a:srgbClr val="263050"/>
              </a:buClr>
              <a:buSzPct val="80000"/>
            </a:pPr>
            <a:endParaRPr lang="en-US" sz="2000" dirty="0">
              <a:latin typeface="Bodoni MT" panose="02070603080606020203" pitchFamily="18" charset="0"/>
            </a:endParaRPr>
          </a:p>
        </p:txBody>
      </p:sp>
    </p:spTree>
    <p:extLst>
      <p:ext uri="{BB962C8B-B14F-4D97-AF65-F5344CB8AC3E}">
        <p14:creationId xmlns:p14="http://schemas.microsoft.com/office/powerpoint/2010/main" val="233356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3784</TotalTime>
  <Words>4085</Words>
  <Application>Microsoft Office PowerPoint</Application>
  <PresentationFormat>Widescreen</PresentationFormat>
  <Paragraphs>276</Paragraphs>
  <Slides>70</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Aparajita</vt:lpstr>
      <vt:lpstr>Arial</vt:lpstr>
      <vt:lpstr>Bodoni MT</vt:lpstr>
      <vt:lpstr>Calibri</vt:lpstr>
      <vt:lpstr>Calibri Light</vt:lpstr>
      <vt:lpstr>Times New Roman</vt:lpstr>
      <vt:lpstr>Office Theme</vt:lpstr>
      <vt:lpstr>PowerPoint Presentation</vt:lpstr>
      <vt:lpstr>PowerPoint Presentation</vt:lpstr>
      <vt:lpstr>About the project and research:</vt:lpstr>
      <vt:lpstr>Methodology</vt:lpstr>
      <vt:lpstr>Key findings:</vt:lpstr>
      <vt:lpstr>Key findings:</vt:lpstr>
      <vt:lpstr>PowerPoint Presentation</vt:lpstr>
      <vt:lpstr>Overview of research findings: Democracy in Montenegro</vt:lpstr>
      <vt:lpstr>Overview of research findings: Political corruption  </vt:lpstr>
      <vt:lpstr>Overview of research findings:  Trust in the institutions of the electoral system </vt:lpstr>
      <vt:lpstr>Overview of research findings:  General rating of the electoral system</vt:lpstr>
      <vt:lpstr>Overview of research findings: Attitude towards existent legislation</vt:lpstr>
      <vt:lpstr>Overview of research findings: Work evaluation of polling boards</vt:lpstr>
      <vt:lpstr>PowerPoint Presentation</vt:lpstr>
      <vt:lpstr>Generally speaking, how satisfied are you with the way democracy works in Montenegro?</vt:lpstr>
      <vt:lpstr>Generally speaking, how satisfied are you with the way democracy works in Montenegro? </vt:lpstr>
      <vt:lpstr>Generally speaking, how satisfied are you with the way democracy works in Montenegro?</vt:lpstr>
      <vt:lpstr>Generally speaking, how satisfied are you with the way democracy works in Montenegro?</vt:lpstr>
      <vt:lpstr>Do you think corruption is present in the political system of Montenegro?</vt:lpstr>
      <vt:lpstr>Do you think corruption is present in the political system of Montenegro?</vt:lpstr>
      <vt:lpstr>Do you think corruption is present in the political system of Montenegro?</vt:lpstr>
      <vt:lpstr>Do you think corruption is present in the political system of Montenegro?</vt:lpstr>
      <vt:lpstr>How confident are you in the institutions responsible for conducting elections?</vt:lpstr>
      <vt:lpstr>How confident are you in the institutions responsible for conducting elections?</vt:lpstr>
      <vt:lpstr>How confident are you in the institutions responsible for conducting elections?</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Generally speaking, on a scale of 1 to 5, how do you rate the work of the following institutions? </vt:lpstr>
      <vt:lpstr>According to your opinion, who should be a member of the polling board?</vt:lpstr>
      <vt:lpstr>According to your opinion, who should be a member of the State Election Commission (SEC)?</vt:lpstr>
      <vt:lpstr>Do you have trust that data from the Central Voter Register is up to date and correct?</vt:lpstr>
      <vt:lpstr>Do you think that the last Parliamentary elections (2016) were free and fair?</vt:lpstr>
      <vt:lpstr>Do you think that the last Parliamentary elections (2016) were free and fair?</vt:lpstr>
      <vt:lpstr>Do you think that the last Parliamentary elections (2016) were free and fair?</vt:lpstr>
      <vt:lpstr>Do you think that the last Parliamentary elections (2016) were free and fair?</vt:lpstr>
      <vt:lpstr>Do you think that the opposition parties should continue to boycott the Parliament?</vt:lpstr>
      <vt:lpstr>Do you think that the opposition parties should continue to boycott the Parliament?</vt:lpstr>
      <vt:lpstr>Do you think that the opposition parties should continue to boycott the Parliament?</vt:lpstr>
      <vt:lpstr>Do you think that the opposition parties should continue to boycott the Parliament?</vt:lpstr>
      <vt:lpstr>Do you think that the opposition parties should continue to boycott the Parliament?</vt:lpstr>
      <vt:lpstr>Do you think that the opposition parties should continue to boycott the Parliament?</vt:lpstr>
      <vt:lpstr>According to your opinion, should the law regulate the obligation of parties to:</vt:lpstr>
      <vt:lpstr>According to your opinion, should the law regulate the obligation of parties to:</vt:lpstr>
      <vt:lpstr>According to your opinion, should the law regulate the obligation of parties to:</vt:lpstr>
      <vt:lpstr>According to your opinion, in which way should party leadership be elected:</vt:lpstr>
      <vt:lpstr>Are you currently a member of a political party?</vt:lpstr>
      <vt:lpstr>Did you vote on all past elections since you’ve had the voting right?</vt:lpstr>
      <vt:lpstr>Were you sometimes denied the right to vote at a polling station?</vt:lpstr>
      <vt:lpstr>Are you planning on voting in the upcoming elections?</vt:lpstr>
      <vt:lpstr>Were you ever a member of the permanent composition of a polling board?</vt:lpstr>
      <vt:lpstr>How do you evaluate the work of the last polling board you were a member of?</vt:lpstr>
      <vt:lpstr>How do you evaluate the work of the last polling board you were a member of?</vt:lpstr>
      <vt:lpstr>Were you ever an authorized political party representative in a polling board?</vt:lpstr>
      <vt:lpstr>How do you evaluate the work of the polling board in which you participated as a party representative the last time?</vt:lpstr>
      <vt:lpstr>How do you evaluate the work of the polling board in which you participated as a party representative the last time?</vt:lpstr>
      <vt:lpstr>Were you ever an observer for a political party at a polling station?</vt:lpstr>
      <vt:lpstr>How do you evaluate the work of the polling board whose work you monitored the last time?</vt:lpstr>
      <vt:lpstr>How do you evaluate the work of the polling board whose work you monitored the last time?</vt:lpstr>
      <vt:lpstr>Were you ever an observer for an NGO that monitors elections at the polling station?</vt:lpstr>
      <vt:lpstr>How do you evaluate the work of NGOs in the process of election monitoring? </vt:lpstr>
      <vt:lpstr>Do you believe that the upcoming elections will be free and fair?</vt:lpstr>
      <vt:lpstr>Do you believe that the upcoming elections will be free and fair?</vt:lpstr>
      <vt:lpstr>Do you believe that the upcoming elections will be free and fair?</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dc:creator>
  <cp:lastModifiedBy>Cemi</cp:lastModifiedBy>
  <cp:revision>256</cp:revision>
  <dcterms:created xsi:type="dcterms:W3CDTF">2018-05-04T11:18:54Z</dcterms:created>
  <dcterms:modified xsi:type="dcterms:W3CDTF">2018-06-29T10:09:08Z</dcterms:modified>
</cp:coreProperties>
</file>