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6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7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8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9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0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1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2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3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34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5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36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37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38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39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40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41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42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43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44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45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46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47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48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49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50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51.xml" ContentType="application/vnd.openxmlformats-officedocument.presentationml.notesSl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52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53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54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55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7"/>
  </p:notesMasterIdLst>
  <p:sldIdLst>
    <p:sldId id="256" r:id="rId3"/>
    <p:sldId id="262" r:id="rId4"/>
    <p:sldId id="263" r:id="rId5"/>
    <p:sldId id="390" r:id="rId6"/>
    <p:sldId id="264" r:id="rId7"/>
    <p:sldId id="310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5" r:id="rId17"/>
    <p:sldId id="344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61" r:id="rId32"/>
    <p:sldId id="359" r:id="rId33"/>
    <p:sldId id="362" r:id="rId34"/>
    <p:sldId id="363" r:id="rId35"/>
    <p:sldId id="364" r:id="rId36"/>
    <p:sldId id="394" r:id="rId37"/>
    <p:sldId id="378" r:id="rId38"/>
    <p:sldId id="379" r:id="rId39"/>
    <p:sldId id="380" r:id="rId40"/>
    <p:sldId id="384" r:id="rId41"/>
    <p:sldId id="383" r:id="rId42"/>
    <p:sldId id="382" r:id="rId43"/>
    <p:sldId id="381" r:id="rId44"/>
    <p:sldId id="391" r:id="rId45"/>
    <p:sldId id="365" r:id="rId46"/>
    <p:sldId id="366" r:id="rId47"/>
    <p:sldId id="367" r:id="rId48"/>
    <p:sldId id="368" r:id="rId49"/>
    <p:sldId id="393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92" r:id="rId60"/>
    <p:sldId id="385" r:id="rId61"/>
    <p:sldId id="386" r:id="rId62"/>
    <p:sldId id="387" r:id="rId63"/>
    <p:sldId id="389" r:id="rId64"/>
    <p:sldId id="388" r:id="rId65"/>
    <p:sldId id="395" r:id="rId6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6D"/>
    <a:srgbClr val="219EBC"/>
    <a:srgbClr val="B2DEED"/>
    <a:srgbClr val="64B3D3"/>
    <a:srgbClr val="FB8500"/>
    <a:srgbClr val="8ECAE6"/>
    <a:srgbClr val="FFC000"/>
    <a:srgbClr val="FFD966"/>
    <a:srgbClr val="1B6A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 autoAdjust="0"/>
    <p:restoredTop sz="94694"/>
  </p:normalViewPr>
  <p:slideViewPr>
    <p:cSldViewPr snapToGrid="0">
      <p:cViewPr>
        <p:scale>
          <a:sx n="76" d="100"/>
          <a:sy n="76" d="100"/>
        </p:scale>
        <p:origin x="5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CEMI%20CATI%202025%20(Recover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8ECA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EE-45A6-B9F5-9F6429987994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EE-45A6-B9F5-9F6429987994}"/>
              </c:ext>
            </c:extLst>
          </c:dPt>
          <c:dPt>
            <c:idx val="3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0EE-45A6-B9F5-9F642998799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3-41A1-A3EF-A081463C6D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'A2'!$A$3:$A$7</c:f>
              <c:strCache>
                <c:ptCount val="5"/>
                <c:pt idx="0">
                  <c:v>Skoro svi službenici su uključeni</c:v>
                </c:pt>
                <c:pt idx="1">
                  <c:v>Većina službenika je uključen</c:v>
                </c:pt>
                <c:pt idx="2">
                  <c:v>Manji broj službenika je uključen</c:v>
                </c:pt>
                <c:pt idx="3">
                  <c:v>Jedva da je iko od službenika uključen</c:v>
                </c:pt>
                <c:pt idx="4">
                  <c:v>Ne znam/Bez odgovora</c:v>
                </c:pt>
              </c:strCache>
            </c:strRef>
          </c:cat>
          <c:val>
            <c:numRef>
              <c:f>'A2'!$B$3:$B$7</c:f>
              <c:numCache>
                <c:formatCode>0.0%</c:formatCode>
                <c:ptCount val="5"/>
                <c:pt idx="0">
                  <c:v>7.8E-2</c:v>
                </c:pt>
                <c:pt idx="1">
                  <c:v>0.313</c:v>
                </c:pt>
                <c:pt idx="2">
                  <c:v>0.34300000000000003</c:v>
                </c:pt>
                <c:pt idx="3">
                  <c:v>2.5000000000000001E-2</c:v>
                </c:pt>
                <c:pt idx="4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3-41A1-A3EF-A081463C6D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9"/>
        <c:overlap val="-27"/>
        <c:axId val="517064767"/>
        <c:axId val="2023436863"/>
      </c:barChart>
      <c:catAx>
        <c:axId val="5170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023436863"/>
        <c:crosses val="autoZero"/>
        <c:auto val="1"/>
        <c:lblAlgn val="ctr"/>
        <c:lblOffset val="100"/>
        <c:noMultiLvlLbl val="0"/>
      </c:catAx>
      <c:valAx>
        <c:axId val="202343686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170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14375126186151"/>
          <c:y val="6.4118316268486922E-2"/>
          <c:w val="0.51013033754848924"/>
          <c:h val="0.88582480091012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A23-412E-8588-92FD8A1FEF37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3-412E-8588-92FD8A1FEF37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A23-412E-8588-92FD8A1FEF37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3-412E-8588-92FD8A1FEF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'A8'!$B$3:$B$7</c:f>
              <c:strCache>
                <c:ptCount val="5"/>
                <c:pt idx="0">
                  <c:v>Ne znam/Bez odgovora</c:v>
                </c:pt>
                <c:pt idx="1">
                  <c:v>Ne bih prihvatio/la, ne odobravam takve radnje</c:v>
                </c:pt>
                <c:pt idx="2">
                  <c:v>Ne bih prihvatio/la ako rješenje problema podrazumijeva nezakonite radnje</c:v>
                </c:pt>
                <c:pt idx="3">
                  <c:v>Prihvatio/la bih ukoliko mogu da riješim problem</c:v>
                </c:pt>
                <c:pt idx="4">
                  <c:v>Prihvatio/la bih – svi to rade</c:v>
                </c:pt>
              </c:strCache>
            </c:strRef>
          </c:cat>
          <c:val>
            <c:numRef>
              <c:f>'A8'!$C$3:$C$7</c:f>
              <c:numCache>
                <c:formatCode>0.0%</c:formatCode>
                <c:ptCount val="5"/>
                <c:pt idx="0">
                  <c:v>0.26900000000000002</c:v>
                </c:pt>
                <c:pt idx="1">
                  <c:v>0.52</c:v>
                </c:pt>
                <c:pt idx="2">
                  <c:v>0.12</c:v>
                </c:pt>
                <c:pt idx="3">
                  <c:v>3.3000000000000002E-2</c:v>
                </c:pt>
                <c:pt idx="4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6-42A3-80D5-1A1284E633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2"/>
        <c:axId val="684905055"/>
        <c:axId val="525832831"/>
      </c:barChart>
      <c:catAx>
        <c:axId val="684905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25832831"/>
        <c:crosses val="autoZero"/>
        <c:auto val="1"/>
        <c:lblAlgn val="ctr"/>
        <c:lblOffset val="100"/>
        <c:noMultiLvlLbl val="0"/>
      </c:catAx>
      <c:valAx>
        <c:axId val="525832831"/>
        <c:scaling>
          <c:orientation val="minMax"/>
          <c:max val="0.8"/>
        </c:scaling>
        <c:delete val="1"/>
        <c:axPos val="b"/>
        <c:numFmt formatCode="0.0%" sourceLinked="1"/>
        <c:majorTickMark val="none"/>
        <c:minorTickMark val="none"/>
        <c:tickLblPos val="nextTo"/>
        <c:crossAx val="684905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U odnosu na pol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'A8'!$O$4</c:f>
              <c:strCache>
                <c:ptCount val="1"/>
                <c:pt idx="0">
                  <c:v>Prihvatio/la bih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'A8'!$P$3:$Q$3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'A8'!$P$4:$Q$4</c:f>
              <c:numCache>
                <c:formatCode>0.0%</c:formatCode>
                <c:ptCount val="2"/>
                <c:pt idx="0">
                  <c:v>0.13200000000000001</c:v>
                </c:pt>
                <c:pt idx="1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8-41FC-873E-E1033E506D46}"/>
            </c:ext>
          </c:extLst>
        </c:ser>
        <c:ser>
          <c:idx val="1"/>
          <c:order val="1"/>
          <c:tx>
            <c:strRef>
              <c:f>'A8'!$O$5</c:f>
              <c:strCache>
                <c:ptCount val="1"/>
                <c:pt idx="0">
                  <c:v>Ne bih prihvatio/la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'A8'!$P$3:$Q$3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'A8'!$P$5:$Q$5</c:f>
              <c:numCache>
                <c:formatCode>0.0%</c:formatCode>
                <c:ptCount val="2"/>
                <c:pt idx="0">
                  <c:v>0.86799999999999999</c:v>
                </c:pt>
                <c:pt idx="1">
                  <c:v>0.88400000000000001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8-41FC-873E-E1033E506D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885567"/>
        <c:axId val="675733135"/>
      </c:barChart>
      <c:catAx>
        <c:axId val="68488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75733135"/>
        <c:crosses val="autoZero"/>
        <c:auto val="1"/>
        <c:lblAlgn val="ctr"/>
        <c:lblOffset val="100"/>
        <c:noMultiLvlLbl val="0"/>
      </c:catAx>
      <c:valAx>
        <c:axId val="67573313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8488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U odnosu na godine starosti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'A8'!$O$12</c:f>
              <c:strCache>
                <c:ptCount val="1"/>
                <c:pt idx="0">
                  <c:v>Prihvatio/la bih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'A8'!$P$11:$R$11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'A8'!$P$12:$R$12</c:f>
              <c:numCache>
                <c:formatCode>0.0%</c:formatCode>
                <c:ptCount val="3"/>
                <c:pt idx="0">
                  <c:v>0.153</c:v>
                </c:pt>
                <c:pt idx="1">
                  <c:v>5.8000000000000003E-2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6-4CDF-A7F8-F1907AC1C5BE}"/>
            </c:ext>
          </c:extLst>
        </c:ser>
        <c:ser>
          <c:idx val="1"/>
          <c:order val="1"/>
          <c:tx>
            <c:strRef>
              <c:f>'A8'!$O$13</c:f>
              <c:strCache>
                <c:ptCount val="1"/>
                <c:pt idx="0">
                  <c:v>Ne bih prihvatio/la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'A8'!$P$11:$R$11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'A8'!$P$13:$R$13</c:f>
              <c:numCache>
                <c:formatCode>0.0%</c:formatCode>
                <c:ptCount val="3"/>
                <c:pt idx="0">
                  <c:v>0.84699999999999998</c:v>
                </c:pt>
                <c:pt idx="1">
                  <c:v>0.94199999999999995</c:v>
                </c:pt>
                <c:pt idx="2">
                  <c:v>0.84299999999999997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86-4CDF-A7F8-F1907AC1C5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920367"/>
        <c:axId val="461513343"/>
      </c:barChart>
      <c:catAx>
        <c:axId val="68492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61513343"/>
        <c:crosses val="autoZero"/>
        <c:auto val="1"/>
        <c:lblAlgn val="ctr"/>
        <c:lblOffset val="100"/>
        <c:noMultiLvlLbl val="0"/>
      </c:catAx>
      <c:valAx>
        <c:axId val="461513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8492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87005522159192"/>
          <c:y val="3.0877199807089334E-2"/>
          <c:w val="0.51162456843432202"/>
          <c:h val="0.874034728340318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'A8 P'!$B$2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'A8 P'!$A$3:$A$7</c:f>
              <c:strCache>
                <c:ptCount val="5"/>
                <c:pt idx="0">
                  <c:v>Ne bih prihvatio/la, ne odobravam takve radnje</c:v>
                </c:pt>
                <c:pt idx="1">
                  <c:v>Ne bih prihvatio/la ako rješenje problema podrazumijeva nezakonite radnje</c:v>
                </c:pt>
                <c:pt idx="2">
                  <c:v>Prihvatio/la bih ukoliko mogu da riješim problem</c:v>
                </c:pt>
                <c:pt idx="3">
                  <c:v>Prihvatio/la bih – svi to rade</c:v>
                </c:pt>
                <c:pt idx="4">
                  <c:v>Ne znam/Bez odgovora</c:v>
                </c:pt>
              </c:strCache>
            </c:strRef>
          </c:cat>
          <c:val>
            <c:numRef>
              <c:f>'A8 P'!$B$3:$B$7</c:f>
              <c:numCache>
                <c:formatCode>0.0%</c:formatCode>
                <c:ptCount val="5"/>
                <c:pt idx="0">
                  <c:v>0.52</c:v>
                </c:pt>
                <c:pt idx="1">
                  <c:v>0.12</c:v>
                </c:pt>
                <c:pt idx="2">
                  <c:v>3.3000000000000002E-2</c:v>
                </c:pt>
                <c:pt idx="3">
                  <c:v>5.8000000000000003E-2</c:v>
                </c:pt>
                <c:pt idx="4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C-426C-89EB-9A65292003B0}"/>
            </c:ext>
          </c:extLst>
        </c:ser>
        <c:ser>
          <c:idx val="1"/>
          <c:order val="1"/>
          <c:tx>
            <c:strRef>
              <c:f>'A8 P'!$C$2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'A8 P'!$A$3:$A$7</c:f>
              <c:strCache>
                <c:ptCount val="5"/>
                <c:pt idx="0">
                  <c:v>Ne bih prihvatio/la, ne odobravam takve radnje</c:v>
                </c:pt>
                <c:pt idx="1">
                  <c:v>Ne bih prihvatio/la ako rješenje problema podrazumijeva nezakonite radnje</c:v>
                </c:pt>
                <c:pt idx="2">
                  <c:v>Prihvatio/la bih ukoliko mogu da riješim problem</c:v>
                </c:pt>
                <c:pt idx="3">
                  <c:v>Prihvatio/la bih – svi to rade</c:v>
                </c:pt>
                <c:pt idx="4">
                  <c:v>Ne znam/Bez odgovora</c:v>
                </c:pt>
              </c:strCache>
            </c:strRef>
          </c:cat>
          <c:val>
            <c:numRef>
              <c:f>'A8 P'!$C$3:$C$7</c:f>
              <c:numCache>
                <c:formatCode>0.0%</c:formatCode>
                <c:ptCount val="5"/>
                <c:pt idx="0">
                  <c:v>0.77200000000000002</c:v>
                </c:pt>
                <c:pt idx="1">
                  <c:v>0.11</c:v>
                </c:pt>
                <c:pt idx="2">
                  <c:v>2.8000000000000001E-2</c:v>
                </c:pt>
                <c:pt idx="3">
                  <c:v>5.7000000000000002E-2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C-426C-89EB-9A65292003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axId val="1908091343"/>
        <c:axId val="1908091823"/>
      </c:barChart>
      <c:catAx>
        <c:axId val="19080913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08091823"/>
        <c:crosses val="autoZero"/>
        <c:auto val="1"/>
        <c:lblAlgn val="ctr"/>
        <c:lblOffset val="100"/>
        <c:noMultiLvlLbl val="0"/>
      </c:catAx>
      <c:valAx>
        <c:axId val="1908091823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90809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'A9'!$B$3</c:f>
              <c:strCache>
                <c:ptCount val="1"/>
                <c:pt idx="0">
                  <c:v>Prihvatanje poziva za besplatan ručak / večeru u cilju rješavanja ličnih problema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FC-4B1B-ABBD-D121FD569646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36-4E76-B6C6-0B8347E3C846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36-4E76-B6C6-0B8347E3C846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36-4E76-B6C6-0B8347E3C8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'A9'!$A$4:$A$8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'A9'!$B$4:$B$8</c:f>
              <c:numCache>
                <c:formatCode>0.0%</c:formatCode>
                <c:ptCount val="5"/>
                <c:pt idx="0">
                  <c:v>3.7999999999999999E-2</c:v>
                </c:pt>
                <c:pt idx="1">
                  <c:v>0.627</c:v>
                </c:pt>
                <c:pt idx="2">
                  <c:v>0.22</c:v>
                </c:pt>
                <c:pt idx="3">
                  <c:v>5.8000000000000003E-2</c:v>
                </c:pt>
                <c:pt idx="4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FC-4B1B-ABBD-D121FD5696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2490416"/>
        <c:axId val="69839312"/>
      </c:barChart>
      <c:catAx>
        <c:axId val="54249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839312"/>
        <c:crosses val="autoZero"/>
        <c:auto val="1"/>
        <c:lblAlgn val="ctr"/>
        <c:lblOffset val="100"/>
        <c:noMultiLvlLbl val="0"/>
      </c:catAx>
      <c:valAx>
        <c:axId val="698393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4249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'A9'!$B$16</c:f>
              <c:strCache>
                <c:ptCount val="1"/>
                <c:pt idx="0">
                  <c:v>Rješavanje ličnog problema i prihvatanje usluge zauzvrat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1A-48BD-9B70-98EC74EA0444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5-4905-8C1A-25E2CE3EBFB9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065-4905-8C1A-25E2CE3EBFB9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5-4905-8C1A-25E2CE3EBF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'A9'!$A$17:$A$21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'A9'!$B$17:$B$21</c:f>
              <c:numCache>
                <c:formatCode>0.0%</c:formatCode>
                <c:ptCount val="5"/>
                <c:pt idx="0">
                  <c:v>2.3E-2</c:v>
                </c:pt>
                <c:pt idx="1">
                  <c:v>0.62</c:v>
                </c:pt>
                <c:pt idx="2">
                  <c:v>0.214</c:v>
                </c:pt>
                <c:pt idx="3">
                  <c:v>0.08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1A-48BD-9B70-98EC74EA04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2492736"/>
        <c:axId val="69842192"/>
      </c:barChart>
      <c:catAx>
        <c:axId val="54249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842192"/>
        <c:crosses val="autoZero"/>
        <c:auto val="1"/>
        <c:lblAlgn val="ctr"/>
        <c:lblOffset val="100"/>
        <c:noMultiLvlLbl val="0"/>
      </c:catAx>
      <c:valAx>
        <c:axId val="6984219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4249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132143482064744"/>
          <c:y val="9.3849083499243743E-2"/>
          <c:w val="0.64090078740157486"/>
          <c:h val="0.87773528428243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'A9'!$B$30</c:f>
              <c:strCache>
                <c:ptCount val="1"/>
                <c:pt idx="0">
                  <c:v>Prihvatanje poklona za rješavanje ličnih problema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08-4A44-B5E1-9DF3F03589AB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684-4D61-88EC-3913A13125A5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84-4D61-88EC-3913A13125A5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684-4D61-88EC-3913A13125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'A9'!$A$31:$A$35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'A9'!$B$31:$B$35</c:f>
              <c:numCache>
                <c:formatCode>0.0%</c:formatCode>
                <c:ptCount val="5"/>
                <c:pt idx="0">
                  <c:v>2.8000000000000001E-2</c:v>
                </c:pt>
                <c:pt idx="1">
                  <c:v>0.57999999999999996</c:v>
                </c:pt>
                <c:pt idx="2">
                  <c:v>0.253</c:v>
                </c:pt>
                <c:pt idx="3">
                  <c:v>0.08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8-4A44-B5E1-9DF3F03589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2499696"/>
        <c:axId val="69843152"/>
      </c:barChart>
      <c:catAx>
        <c:axId val="54249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9843152"/>
        <c:crosses val="autoZero"/>
        <c:auto val="1"/>
        <c:lblAlgn val="ctr"/>
        <c:lblOffset val="100"/>
        <c:noMultiLvlLbl val="0"/>
      </c:catAx>
      <c:valAx>
        <c:axId val="698431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4249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14541866896241"/>
          <c:y val="9.4373171151763774E-2"/>
          <c:w val="0.62652815030375808"/>
          <c:h val="0.877052513332976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'A9'!$T$2:$T$3</c:f>
              <c:strCache>
                <c:ptCount val="2"/>
                <c:pt idx="1">
                  <c:v>Prihvatanje novca za rješavanje ličnih problema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5B-401E-B0B7-64A6683BE9C2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AE-4618-956A-F6F17CEFAB56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AE-4618-956A-F6F17CEFAB56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AE-4618-956A-F6F17CEFAB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'A9'!$S$4:$S$8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'A9'!$T$4:$T$8</c:f>
              <c:numCache>
                <c:formatCode>0.0%</c:formatCode>
                <c:ptCount val="5"/>
                <c:pt idx="0">
                  <c:v>2.4E-2</c:v>
                </c:pt>
                <c:pt idx="1">
                  <c:v>0.65100000000000002</c:v>
                </c:pt>
                <c:pt idx="2">
                  <c:v>0.2</c:v>
                </c:pt>
                <c:pt idx="3">
                  <c:v>6.3E-2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5B-401E-B0B7-64A6683BE9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276816"/>
        <c:axId val="2046948576"/>
      </c:barChart>
      <c:catAx>
        <c:axId val="6927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046948576"/>
        <c:crosses val="autoZero"/>
        <c:auto val="1"/>
        <c:lblAlgn val="ctr"/>
        <c:lblOffset val="100"/>
        <c:noMultiLvlLbl val="0"/>
      </c:catAx>
      <c:valAx>
        <c:axId val="204694857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927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440" b="0" i="0" u="none" strike="noStrike" baseline="0">
                <a:effectLst/>
              </a:rPr>
              <a:t>Prihvatanje poziva za besplatan ručak / večeru u cilju rješavanja ličnih problema </a:t>
            </a:r>
            <a:endParaRPr lang="en-US" u="non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'A9 P'!$B$2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 P'!$A$3:$A$7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 P'!$B$3:$B$7</c:f>
              <c:numCache>
                <c:formatCode>0.0%</c:formatCode>
                <c:ptCount val="5"/>
                <c:pt idx="0">
                  <c:v>8.3000000000000004E-2</c:v>
                </c:pt>
                <c:pt idx="1">
                  <c:v>0.78600000000000003</c:v>
                </c:pt>
                <c:pt idx="2">
                  <c:v>3.6999999999999998E-2</c:v>
                </c:pt>
                <c:pt idx="3">
                  <c:v>0.03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6-4E25-9BFA-8E8D5E9C3684}"/>
            </c:ext>
          </c:extLst>
        </c:ser>
        <c:ser>
          <c:idx val="1"/>
          <c:order val="1"/>
          <c:tx>
            <c:strRef>
              <c:f>'A9 P'!$C$2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 P'!$A$3:$A$7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 P'!$C$3:$C$7</c:f>
              <c:numCache>
                <c:formatCode>0.0%</c:formatCode>
                <c:ptCount val="5"/>
                <c:pt idx="0">
                  <c:v>3.7999999999999999E-2</c:v>
                </c:pt>
                <c:pt idx="1">
                  <c:v>0.627</c:v>
                </c:pt>
                <c:pt idx="2">
                  <c:v>0.22</c:v>
                </c:pt>
                <c:pt idx="3">
                  <c:v>5.8000000000000003E-2</c:v>
                </c:pt>
                <c:pt idx="4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6-4E25-9BFA-8E8D5E9C36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08415"/>
        <c:axId val="978409855"/>
      </c:barChart>
      <c:catAx>
        <c:axId val="978408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09855"/>
        <c:crosses val="autoZero"/>
        <c:auto val="1"/>
        <c:lblAlgn val="ctr"/>
        <c:lblOffset val="100"/>
        <c:noMultiLvlLbl val="0"/>
      </c:catAx>
      <c:valAx>
        <c:axId val="97840985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08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Rješavanje ličnog problema i prihvatanje usluge zauzvrat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'A9 P'!$B$16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 P'!$A$17:$A$21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 P'!$B$17:$B$21</c:f>
              <c:numCache>
                <c:formatCode>0.0%</c:formatCode>
                <c:ptCount val="5"/>
                <c:pt idx="0">
                  <c:v>0.09</c:v>
                </c:pt>
                <c:pt idx="1">
                  <c:v>0.81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7-4199-BB27-18A66C274576}"/>
            </c:ext>
          </c:extLst>
        </c:ser>
        <c:ser>
          <c:idx val="1"/>
          <c:order val="1"/>
          <c:tx>
            <c:strRef>
              <c:f>'A9 P'!$C$16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 P'!$A$17:$A$21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 P'!$C$17:$C$21</c:f>
              <c:numCache>
                <c:formatCode>0.0%</c:formatCode>
                <c:ptCount val="5"/>
                <c:pt idx="0">
                  <c:v>2.3E-2</c:v>
                </c:pt>
                <c:pt idx="1">
                  <c:v>0.62</c:v>
                </c:pt>
                <c:pt idx="2">
                  <c:v>0.214</c:v>
                </c:pt>
                <c:pt idx="3">
                  <c:v>0.08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7-4199-BB27-18A66C2745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23775"/>
        <c:axId val="978412255"/>
      </c:barChart>
      <c:catAx>
        <c:axId val="978423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12255"/>
        <c:crosses val="autoZero"/>
        <c:auto val="1"/>
        <c:lblAlgn val="ctr"/>
        <c:lblOffset val="100"/>
        <c:noMultiLvlLbl val="0"/>
      </c:catAx>
      <c:valAx>
        <c:axId val="97841225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2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dirty="0"/>
              <a:t>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'A2'!$N$5</c:f>
              <c:strCache>
                <c:ptCount val="1"/>
                <c:pt idx="0">
                  <c:v>Skoro svi službenici su uključeni</c:v>
                </c:pt>
              </c:strCache>
            </c:strRef>
          </c:tx>
          <c:spPr>
            <a:solidFill>
              <a:srgbClr val="125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'A2'!$O$4:$P$4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'A2'!$O$5:$P$5</c:f>
              <c:numCache>
                <c:formatCode>0.0%</c:formatCode>
                <c:ptCount val="2"/>
                <c:pt idx="0">
                  <c:v>0.105</c:v>
                </c:pt>
                <c:pt idx="1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B-433C-BE4D-2DF91B92605C}"/>
            </c:ext>
          </c:extLst>
        </c:ser>
        <c:ser>
          <c:idx val="1"/>
          <c:order val="1"/>
          <c:tx>
            <c:strRef>
              <c:f>'A2'!$N$6</c:f>
              <c:strCache>
                <c:ptCount val="1"/>
                <c:pt idx="0">
                  <c:v>Većina službenika je uključen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'A2'!$O$4:$P$4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'A2'!$O$6:$P$6</c:f>
              <c:numCache>
                <c:formatCode>0.0%</c:formatCode>
                <c:ptCount val="2"/>
                <c:pt idx="0">
                  <c:v>0.34799999999999998</c:v>
                </c:pt>
                <c:pt idx="1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B-433C-BE4D-2DF91B92605C}"/>
            </c:ext>
          </c:extLst>
        </c:ser>
        <c:ser>
          <c:idx val="2"/>
          <c:order val="2"/>
          <c:tx>
            <c:strRef>
              <c:f>'A2'!$N$7</c:f>
              <c:strCache>
                <c:ptCount val="1"/>
                <c:pt idx="0">
                  <c:v>Manji broj službenika je uključen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'A2'!$O$4:$P$4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'A2'!$O$7:$P$7</c:f>
              <c:numCache>
                <c:formatCode>0.0%</c:formatCode>
                <c:ptCount val="2"/>
                <c:pt idx="0">
                  <c:v>0.33800000000000002</c:v>
                </c:pt>
                <c:pt idx="1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B-433C-BE4D-2DF91B92605C}"/>
            </c:ext>
          </c:extLst>
        </c:ser>
        <c:ser>
          <c:idx val="3"/>
          <c:order val="3"/>
          <c:tx>
            <c:strRef>
              <c:f>'A2'!$N$8</c:f>
              <c:strCache>
                <c:ptCount val="1"/>
                <c:pt idx="0">
                  <c:v>Jedva da je iko od službenika uključen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'A2'!$O$4:$P$4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'A2'!$O$8:$P$8</c:f>
              <c:numCache>
                <c:formatCode>0.0%</c:formatCode>
                <c:ptCount val="2"/>
                <c:pt idx="0">
                  <c:v>2.1000000000000001E-2</c:v>
                </c:pt>
                <c:pt idx="1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1B-433C-BE4D-2DF91B92605C}"/>
            </c:ext>
          </c:extLst>
        </c:ser>
        <c:ser>
          <c:idx val="4"/>
          <c:order val="4"/>
          <c:tx>
            <c:strRef>
              <c:f>'A2'!$N$9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B-433C-BE4D-2DF91B9260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'A2'!$O$4:$P$4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'A2'!$O$9:$P$9</c:f>
              <c:numCache>
                <c:formatCode>0.0%</c:formatCode>
                <c:ptCount val="2"/>
                <c:pt idx="0">
                  <c:v>0.189</c:v>
                </c:pt>
                <c:pt idx="1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1B-433C-BE4D-2DF91B9260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9"/>
        <c:overlap val="-27"/>
        <c:axId val="739808815"/>
        <c:axId val="663024383"/>
      </c:barChart>
      <c:catAx>
        <c:axId val="73980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3024383"/>
        <c:crosses val="autoZero"/>
        <c:auto val="1"/>
        <c:lblAlgn val="ctr"/>
        <c:lblOffset val="100"/>
        <c:noMultiLvlLbl val="0"/>
      </c:catAx>
      <c:valAx>
        <c:axId val="66302438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39808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Prihvatanje poklona za rješavanje ličnih problema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231492000481698"/>
          <c:y val="9.7324966682318284E-2"/>
          <c:w val="0.63701251688480898"/>
          <c:h val="0.804977971728380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'A9 P'!$B$30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 P'!$A$31:$A$35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 P'!$B$31:$B$35</c:f>
              <c:numCache>
                <c:formatCode>0.0%</c:formatCode>
                <c:ptCount val="5"/>
                <c:pt idx="0">
                  <c:v>8.4000000000000005E-2</c:v>
                </c:pt>
                <c:pt idx="1">
                  <c:v>0.74399999999999999</c:v>
                </c:pt>
                <c:pt idx="2">
                  <c:v>8.3000000000000004E-2</c:v>
                </c:pt>
                <c:pt idx="3">
                  <c:v>4.1000000000000002E-2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6-49BA-B89E-627C4C59025A}"/>
            </c:ext>
          </c:extLst>
        </c:ser>
        <c:ser>
          <c:idx val="1"/>
          <c:order val="1"/>
          <c:tx>
            <c:strRef>
              <c:f>'A9 P'!$C$30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 P'!$A$31:$A$35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 P'!$C$31:$C$35</c:f>
              <c:numCache>
                <c:formatCode>0.0%</c:formatCode>
                <c:ptCount val="5"/>
                <c:pt idx="0">
                  <c:v>2.8000000000000001E-2</c:v>
                </c:pt>
                <c:pt idx="1">
                  <c:v>0.57999999999999996</c:v>
                </c:pt>
                <c:pt idx="2">
                  <c:v>0.253</c:v>
                </c:pt>
                <c:pt idx="3">
                  <c:v>0.08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6-49BA-B89E-627C4C5902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06495"/>
        <c:axId val="978422815"/>
      </c:barChart>
      <c:catAx>
        <c:axId val="9784064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22815"/>
        <c:crosses val="autoZero"/>
        <c:auto val="1"/>
        <c:lblAlgn val="ctr"/>
        <c:lblOffset val="100"/>
        <c:noMultiLvlLbl val="0"/>
      </c:catAx>
      <c:valAx>
        <c:axId val="978422815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7840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Prihvatanje novca za rješavanje ličnih problema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65157480314962"/>
          <c:y val="0.1059460984457665"/>
          <c:w val="0.66029286964129486"/>
          <c:h val="0.796501115552422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'A9 P'!$B$39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 P'!$A$40:$A$44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 P'!$B$40:$B$44</c:f>
              <c:numCache>
                <c:formatCode>0.0%</c:formatCode>
                <c:ptCount val="5"/>
                <c:pt idx="0">
                  <c:v>8.1000000000000003E-2</c:v>
                </c:pt>
                <c:pt idx="1">
                  <c:v>0.83699999999999997</c:v>
                </c:pt>
                <c:pt idx="2">
                  <c:v>3.2000000000000001E-2</c:v>
                </c:pt>
                <c:pt idx="3">
                  <c:v>1.4E-2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F-4CC3-84B6-0D8A654DB2DD}"/>
            </c:ext>
          </c:extLst>
        </c:ser>
        <c:ser>
          <c:idx val="1"/>
          <c:order val="1"/>
          <c:tx>
            <c:strRef>
              <c:f>'A9 P'!$C$39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'A9 P'!$A$40:$A$44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'A9 P'!$C$40:$C$44</c:f>
              <c:numCache>
                <c:formatCode>0.0%</c:formatCode>
                <c:ptCount val="5"/>
                <c:pt idx="0">
                  <c:v>2.4E-2</c:v>
                </c:pt>
                <c:pt idx="1">
                  <c:v>0.65100000000000002</c:v>
                </c:pt>
                <c:pt idx="2">
                  <c:v>0.2</c:v>
                </c:pt>
                <c:pt idx="3">
                  <c:v>6.3E-2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F-4CC3-84B6-0D8A654DB2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05055"/>
        <c:axId val="978389215"/>
      </c:barChart>
      <c:catAx>
        <c:axId val="978405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389215"/>
        <c:crosses val="autoZero"/>
        <c:auto val="1"/>
        <c:lblAlgn val="ctr"/>
        <c:lblOffset val="100"/>
        <c:noMultiLvlLbl val="0"/>
      </c:catAx>
      <c:valAx>
        <c:axId val="97838921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05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'A10'!$B$3</c:f>
              <c:strCache>
                <c:ptCount val="1"/>
                <c:pt idx="0">
                  <c:v>Prihvatanje poziva za besplatan ručak / večeru u cilju rješavanja ličnih problema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0-4E87-8F04-020F6C7E0D74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CA-41FD-A268-80774B045E08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CA-41FD-A268-80774B045E08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CA-41FD-A268-80774B045E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'A10'!$A$4:$A$8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'A10'!$B$4:$B$8</c:f>
              <c:numCache>
                <c:formatCode>0.0%</c:formatCode>
                <c:ptCount val="5"/>
                <c:pt idx="0">
                  <c:v>2.5000000000000001E-2</c:v>
                </c:pt>
                <c:pt idx="1">
                  <c:v>0.66900000000000004</c:v>
                </c:pt>
                <c:pt idx="2">
                  <c:v>0.192</c:v>
                </c:pt>
                <c:pt idx="3">
                  <c:v>5.6000000000000001E-2</c:v>
                </c:pt>
                <c:pt idx="4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0-4E87-8F04-020F6C7E0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5501567"/>
        <c:axId val="2109111647"/>
      </c:barChart>
      <c:catAx>
        <c:axId val="515501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109111647"/>
        <c:crosses val="autoZero"/>
        <c:auto val="1"/>
        <c:lblAlgn val="ctr"/>
        <c:lblOffset val="100"/>
        <c:noMultiLvlLbl val="0"/>
      </c:catAx>
      <c:valAx>
        <c:axId val="210911164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1550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Rješavanje ličnog problema i prihvatanje usluge zauzvrat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37022155961765"/>
          <c:y val="0.14347234736345305"/>
          <c:w val="0.65159484159427317"/>
          <c:h val="0.826558115587591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A7-4C9D-94F5-F4803F5019FE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56B-46A0-80F7-1DDF6A0D7C0E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6B-46A0-80F7-1DDF6A0D7C0E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56B-46A0-80F7-1DDF6A0D7C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'A10'!$A$17:$A$21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'A10'!$B$17:$B$21</c:f>
              <c:numCache>
                <c:formatCode>0.0%</c:formatCode>
                <c:ptCount val="5"/>
                <c:pt idx="0">
                  <c:v>1.7000000000000001E-2</c:v>
                </c:pt>
                <c:pt idx="1">
                  <c:v>0.64700000000000002</c:v>
                </c:pt>
                <c:pt idx="2">
                  <c:v>0.21199999999999999</c:v>
                </c:pt>
                <c:pt idx="3">
                  <c:v>6.0999999999999999E-2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A7-4C9D-94F5-F4803F5019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6830079"/>
        <c:axId val="526990367"/>
      </c:barChart>
      <c:catAx>
        <c:axId val="77683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26990367"/>
        <c:crosses val="autoZero"/>
        <c:auto val="1"/>
        <c:lblAlgn val="ctr"/>
        <c:lblOffset val="100"/>
        <c:noMultiLvlLbl val="0"/>
      </c:catAx>
      <c:valAx>
        <c:axId val="52699036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7683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'A10'!$B$30</c:f>
              <c:strCache>
                <c:ptCount val="1"/>
                <c:pt idx="0">
                  <c:v>Prihvatanje poklona za rješavanje ličnih problema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70-46BC-9E97-F98F56778A60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462-40F5-9779-0E84D1BE45E3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62-40F5-9779-0E84D1BE45E3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462-40F5-9779-0E84D1BE45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'A10'!$A$31:$A$35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'A10'!$B$31:$B$35</c:f>
              <c:numCache>
                <c:formatCode>0.0%</c:formatCode>
                <c:ptCount val="5"/>
                <c:pt idx="0">
                  <c:v>0.01</c:v>
                </c:pt>
                <c:pt idx="1">
                  <c:v>0.61399999999999999</c:v>
                </c:pt>
                <c:pt idx="2">
                  <c:v>0.24199999999999999</c:v>
                </c:pt>
                <c:pt idx="3">
                  <c:v>6.2E-2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70-46BC-9E97-F98F56778A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6830543"/>
        <c:axId val="450224383"/>
      </c:barChart>
      <c:catAx>
        <c:axId val="776830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50224383"/>
        <c:crosses val="autoZero"/>
        <c:auto val="1"/>
        <c:lblAlgn val="ctr"/>
        <c:lblOffset val="100"/>
        <c:noMultiLvlLbl val="0"/>
      </c:catAx>
      <c:valAx>
        <c:axId val="45022438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76830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622091589297246"/>
          <c:y val="9.5572527685813369E-2"/>
          <c:w val="0.65538704034685491"/>
          <c:h val="0.875490015541713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'A10'!$T$3</c:f>
              <c:strCache>
                <c:ptCount val="1"/>
                <c:pt idx="0">
                  <c:v>Prihvatanje novca za rješavanje ličnih problema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96-4A68-8AC1-F5DF4A8369A1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2B-40D5-8970-E70EBEF7D058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2B-40D5-8970-E70EBEF7D058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12B-40D5-8970-E70EBEF7D0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'A10'!$S$4:$S$8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'A10'!$T$4:$T$8</c:f>
              <c:numCache>
                <c:formatCode>0.0%</c:formatCode>
                <c:ptCount val="5"/>
                <c:pt idx="0">
                  <c:v>2.1000000000000001E-2</c:v>
                </c:pt>
                <c:pt idx="1">
                  <c:v>0.65300000000000002</c:v>
                </c:pt>
                <c:pt idx="2">
                  <c:v>0.20599999999999999</c:v>
                </c:pt>
                <c:pt idx="3">
                  <c:v>5.8000000000000003E-2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96-4A68-8AC1-F5DF4A8369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6754447"/>
        <c:axId val="675734575"/>
      </c:barChart>
      <c:catAx>
        <c:axId val="776754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75734575"/>
        <c:crosses val="autoZero"/>
        <c:auto val="1"/>
        <c:lblAlgn val="ctr"/>
        <c:lblOffset val="100"/>
        <c:noMultiLvlLbl val="0"/>
      </c:catAx>
      <c:valAx>
        <c:axId val="6757345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7675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Prihvatanje poziva za besplatan ručak / večeru u cilju rješavanja ličnih problema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'A10 P'!$B$3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 P'!$A$4:$A$8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 P'!$B$4:$B$8</c:f>
              <c:numCache>
                <c:formatCode>0.0%</c:formatCode>
                <c:ptCount val="5"/>
                <c:pt idx="0">
                  <c:v>0.08</c:v>
                </c:pt>
                <c:pt idx="1">
                  <c:v>0.79400000000000004</c:v>
                </c:pt>
                <c:pt idx="2">
                  <c:v>4.2000000000000003E-2</c:v>
                </c:pt>
                <c:pt idx="3">
                  <c:v>2.9000000000000001E-2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9-4488-B652-5134960B1AF8}"/>
            </c:ext>
          </c:extLst>
        </c:ser>
        <c:ser>
          <c:idx val="1"/>
          <c:order val="1"/>
          <c:tx>
            <c:strRef>
              <c:f>'A10 P'!$C$3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 P'!$A$4:$A$8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 P'!$C$4:$C$8</c:f>
              <c:numCache>
                <c:formatCode>0.0%</c:formatCode>
                <c:ptCount val="5"/>
                <c:pt idx="0">
                  <c:v>2.5000000000000001E-2</c:v>
                </c:pt>
                <c:pt idx="1">
                  <c:v>0.66900000000000004</c:v>
                </c:pt>
                <c:pt idx="2">
                  <c:v>0.192</c:v>
                </c:pt>
                <c:pt idx="3">
                  <c:v>5.6000000000000001E-2</c:v>
                </c:pt>
                <c:pt idx="4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9-4488-B652-5134960B1A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31935"/>
        <c:axId val="978416095"/>
      </c:barChart>
      <c:catAx>
        <c:axId val="978431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16095"/>
        <c:crosses val="autoZero"/>
        <c:auto val="1"/>
        <c:lblAlgn val="ctr"/>
        <c:lblOffset val="100"/>
        <c:noMultiLvlLbl val="0"/>
      </c:catAx>
      <c:valAx>
        <c:axId val="97841609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3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Rješavanje ličnog problema i prihvatanje usluge zauzvrat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'A10 P'!$B$14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 P'!$A$15:$A$19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 P'!$B$15:$B$19</c:f>
              <c:numCache>
                <c:formatCode>0.0%</c:formatCode>
                <c:ptCount val="5"/>
                <c:pt idx="0">
                  <c:v>8.2000000000000003E-2</c:v>
                </c:pt>
                <c:pt idx="1">
                  <c:v>0.81299999999999994</c:v>
                </c:pt>
                <c:pt idx="2">
                  <c:v>3.9E-2</c:v>
                </c:pt>
                <c:pt idx="3">
                  <c:v>2.7E-2</c:v>
                </c:pt>
                <c:pt idx="4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4-4D1F-B7B8-D3AA425EDE6C}"/>
            </c:ext>
          </c:extLst>
        </c:ser>
        <c:ser>
          <c:idx val="1"/>
          <c:order val="1"/>
          <c:tx>
            <c:strRef>
              <c:f>'A10 P'!$C$14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 P'!$A$15:$A$19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 P'!$C$15:$C$19</c:f>
              <c:numCache>
                <c:formatCode>0.0%</c:formatCode>
                <c:ptCount val="5"/>
                <c:pt idx="0">
                  <c:v>1.7000000000000001E-2</c:v>
                </c:pt>
                <c:pt idx="1">
                  <c:v>0.64700000000000002</c:v>
                </c:pt>
                <c:pt idx="2">
                  <c:v>0.21199999999999999</c:v>
                </c:pt>
                <c:pt idx="3">
                  <c:v>6.0999999999999999E-2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64-4D1F-B7B8-D3AA425EDE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40575"/>
        <c:axId val="978437215"/>
      </c:barChart>
      <c:catAx>
        <c:axId val="97844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37215"/>
        <c:crosses val="autoZero"/>
        <c:auto val="1"/>
        <c:lblAlgn val="ctr"/>
        <c:lblOffset val="100"/>
        <c:noMultiLvlLbl val="0"/>
      </c:catAx>
      <c:valAx>
        <c:axId val="97843721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4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Prihvatanje poklona za rješavanje ličnih problema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18043217354241"/>
          <c:y val="9.5298042489628337E-2"/>
          <c:w val="0.64922844179733941"/>
          <c:h val="0.809039569493952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'A10 P'!$B$28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 P'!$A$29:$A$33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 P'!$B$29:$B$33</c:f>
              <c:numCache>
                <c:formatCode>0.0%</c:formatCode>
                <c:ptCount val="5"/>
                <c:pt idx="0">
                  <c:v>7.9000000000000001E-2</c:v>
                </c:pt>
                <c:pt idx="1">
                  <c:v>0.747</c:v>
                </c:pt>
                <c:pt idx="2">
                  <c:v>8.6999999999999994E-2</c:v>
                </c:pt>
                <c:pt idx="3">
                  <c:v>4.2999999999999997E-2</c:v>
                </c:pt>
                <c:pt idx="4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9-4B08-8677-BEE8BDAE9057}"/>
            </c:ext>
          </c:extLst>
        </c:ser>
        <c:ser>
          <c:idx val="1"/>
          <c:order val="1"/>
          <c:tx>
            <c:strRef>
              <c:f>'A10 P'!$C$28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 P'!$A$29:$A$33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 P'!$C$29:$C$33</c:f>
              <c:numCache>
                <c:formatCode>0.0%</c:formatCode>
                <c:ptCount val="5"/>
                <c:pt idx="0">
                  <c:v>0.01</c:v>
                </c:pt>
                <c:pt idx="1">
                  <c:v>0.61399999999999999</c:v>
                </c:pt>
                <c:pt idx="2">
                  <c:v>0.24199999999999999</c:v>
                </c:pt>
                <c:pt idx="3">
                  <c:v>6.2E-2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99-4B08-8677-BEE8BDAE9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54015"/>
        <c:axId val="978453535"/>
      </c:barChart>
      <c:catAx>
        <c:axId val="978454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53535"/>
        <c:crosses val="autoZero"/>
        <c:auto val="1"/>
        <c:lblAlgn val="ctr"/>
        <c:lblOffset val="100"/>
        <c:noMultiLvlLbl val="0"/>
      </c:catAx>
      <c:valAx>
        <c:axId val="97845353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5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Prihvatanje novca za rješavanje ličnih problema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'A10 P'!$B$39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 P'!$A$40:$A$44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 P'!$B$40:$B$44</c:f>
              <c:numCache>
                <c:formatCode>0.0%</c:formatCode>
                <c:ptCount val="5"/>
                <c:pt idx="0">
                  <c:v>7.6999999999999999E-2</c:v>
                </c:pt>
                <c:pt idx="1">
                  <c:v>0.83199999999999996</c:v>
                </c:pt>
                <c:pt idx="2">
                  <c:v>4.2999999999999997E-2</c:v>
                </c:pt>
                <c:pt idx="3">
                  <c:v>1.6E-2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8-450E-848B-CE07691219B3}"/>
            </c:ext>
          </c:extLst>
        </c:ser>
        <c:ser>
          <c:idx val="1"/>
          <c:order val="1"/>
          <c:tx>
            <c:strRef>
              <c:f>'A10 P'!$C$39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'A10 P'!$A$40:$A$44</c:f>
              <c:strCache>
                <c:ptCount val="5"/>
                <c:pt idx="0">
                  <c:v>Ne znam/Bez odgovora</c:v>
                </c:pt>
                <c:pt idx="1">
                  <c:v>Neprihvatljive</c:v>
                </c:pt>
                <c:pt idx="2">
                  <c:v>Prilično neprihvatljive</c:v>
                </c:pt>
                <c:pt idx="3">
                  <c:v>Prilično prihvatljive</c:v>
                </c:pt>
                <c:pt idx="4">
                  <c:v>Prihvatljive</c:v>
                </c:pt>
              </c:strCache>
            </c:strRef>
          </c:cat>
          <c:val>
            <c:numRef>
              <c:f>'A10 P'!$C$40:$C$44</c:f>
              <c:numCache>
                <c:formatCode>0.0%</c:formatCode>
                <c:ptCount val="5"/>
                <c:pt idx="0">
                  <c:v>2.1000000000000001E-2</c:v>
                </c:pt>
                <c:pt idx="1">
                  <c:v>0.65300000000000002</c:v>
                </c:pt>
                <c:pt idx="2">
                  <c:v>0.20599999999999999</c:v>
                </c:pt>
                <c:pt idx="3">
                  <c:v>5.8000000000000003E-2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A8-450E-848B-CE07691219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384895"/>
        <c:axId val="978393535"/>
      </c:barChart>
      <c:catAx>
        <c:axId val="978384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393535"/>
        <c:crosses val="autoZero"/>
        <c:auto val="1"/>
        <c:lblAlgn val="ctr"/>
        <c:lblOffset val="100"/>
        <c:noMultiLvlLbl val="0"/>
      </c:catAx>
      <c:valAx>
        <c:axId val="97839353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38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dirty="0"/>
              <a:t>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starosti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'A2'!$N$14</c:f>
              <c:strCache>
                <c:ptCount val="1"/>
                <c:pt idx="0">
                  <c:v>Skoro svi službenici su uključeni</c:v>
                </c:pt>
              </c:strCache>
            </c:strRef>
          </c:tx>
          <c:spPr>
            <a:solidFill>
              <a:srgbClr val="125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'A2'!$O$13:$Q$13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'A2'!$O$14:$Q$14</c:f>
              <c:numCache>
                <c:formatCode>0.0%</c:formatCode>
                <c:ptCount val="3"/>
                <c:pt idx="0">
                  <c:v>7.4999999999999997E-2</c:v>
                </c:pt>
                <c:pt idx="1">
                  <c:v>4.2000000000000003E-2</c:v>
                </c:pt>
                <c:pt idx="2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E-4E76-8300-636CA3CA4A08}"/>
            </c:ext>
          </c:extLst>
        </c:ser>
        <c:ser>
          <c:idx val="1"/>
          <c:order val="1"/>
          <c:tx>
            <c:strRef>
              <c:f>'A2'!$N$15</c:f>
              <c:strCache>
                <c:ptCount val="1"/>
                <c:pt idx="0">
                  <c:v>Većina službenika je uključen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'A2'!$O$13:$Q$13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'A2'!$O$15:$Q$15</c:f>
              <c:numCache>
                <c:formatCode>0.0%</c:formatCode>
                <c:ptCount val="3"/>
                <c:pt idx="0">
                  <c:v>0.307</c:v>
                </c:pt>
                <c:pt idx="1">
                  <c:v>0.31900000000000001</c:v>
                </c:pt>
                <c:pt idx="2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E-4E76-8300-636CA3CA4A08}"/>
            </c:ext>
          </c:extLst>
        </c:ser>
        <c:ser>
          <c:idx val="2"/>
          <c:order val="2"/>
          <c:tx>
            <c:strRef>
              <c:f>'A2'!$N$16</c:f>
              <c:strCache>
                <c:ptCount val="1"/>
                <c:pt idx="0">
                  <c:v>Manji broj službenika je uključen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'A2'!$O$13:$Q$13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'A2'!$O$16:$Q$16</c:f>
              <c:numCache>
                <c:formatCode>0.0%</c:formatCode>
                <c:ptCount val="3"/>
                <c:pt idx="0">
                  <c:v>0.28399999999999997</c:v>
                </c:pt>
                <c:pt idx="1">
                  <c:v>0.36099999999999999</c:v>
                </c:pt>
                <c:pt idx="2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3E-4E76-8300-636CA3CA4A08}"/>
            </c:ext>
          </c:extLst>
        </c:ser>
        <c:ser>
          <c:idx val="3"/>
          <c:order val="3"/>
          <c:tx>
            <c:strRef>
              <c:f>'A2'!$N$17</c:f>
              <c:strCache>
                <c:ptCount val="1"/>
                <c:pt idx="0">
                  <c:v>Jedva da je iko od službenika uključen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'A2'!$O$13:$Q$13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'A2'!$O$17:$Q$17</c:f>
              <c:numCache>
                <c:formatCode>0.0%</c:formatCode>
                <c:ptCount val="3"/>
                <c:pt idx="0">
                  <c:v>1.6E-2</c:v>
                </c:pt>
                <c:pt idx="1">
                  <c:v>0.03</c:v>
                </c:pt>
                <c:pt idx="2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3E-4E76-8300-636CA3CA4A08}"/>
            </c:ext>
          </c:extLst>
        </c:ser>
        <c:ser>
          <c:idx val="4"/>
          <c:order val="4"/>
          <c:tx>
            <c:strRef>
              <c:f>'A2'!$N$18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'A2'!$O$13:$Q$13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'A2'!$O$18:$Q$18</c:f>
              <c:numCache>
                <c:formatCode>0.0%</c:formatCode>
                <c:ptCount val="3"/>
                <c:pt idx="0">
                  <c:v>0.317</c:v>
                </c:pt>
                <c:pt idx="1">
                  <c:v>0.248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3E-4E76-8300-636CA3CA4A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2397631"/>
        <c:axId val="662999903"/>
      </c:barChart>
      <c:catAx>
        <c:axId val="74239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2999903"/>
        <c:crosses val="autoZero"/>
        <c:auto val="1"/>
        <c:lblAlgn val="ctr"/>
        <c:lblOffset val="100"/>
        <c:noMultiLvlLbl val="0"/>
      </c:catAx>
      <c:valAx>
        <c:axId val="662999903"/>
        <c:scaling>
          <c:orientation val="minMax"/>
          <c:max val="0.55000000000000004"/>
        </c:scaling>
        <c:delete val="1"/>
        <c:axPos val="l"/>
        <c:numFmt formatCode="0.0%" sourceLinked="1"/>
        <c:majorTickMark val="none"/>
        <c:minorTickMark val="none"/>
        <c:tickLblPos val="nextTo"/>
        <c:crossAx val="74239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53913064046231"/>
          <c:y val="3.8595720989421774E-2"/>
          <c:w val="0.47978998001559098"/>
          <c:h val="0.813328395704150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'A12'!$A$4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'A12'!$B$3:$C$3</c:f>
              <c:strCache>
                <c:ptCount val="2"/>
                <c:pt idx="0">
                  <c:v>Direktno zahtijevali novac, poklon ili uslugu</c:v>
                </c:pt>
                <c:pt idx="1">
                  <c:v>Nijesu zahtijevali direktno, ali su pokazali da očekuju novac, poklon ili uslugu</c:v>
                </c:pt>
              </c:strCache>
            </c:strRef>
          </c:cat>
          <c:val>
            <c:numRef>
              <c:f>'A12'!$B$4:$C$4</c:f>
              <c:numCache>
                <c:formatCode>0.0%</c:formatCode>
                <c:ptCount val="2"/>
                <c:pt idx="0">
                  <c:v>4.1000000000000002E-2</c:v>
                </c:pt>
                <c:pt idx="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31-4BD2-9A66-0D6302A5CF35}"/>
            </c:ext>
          </c:extLst>
        </c:ser>
        <c:ser>
          <c:idx val="1"/>
          <c:order val="1"/>
          <c:tx>
            <c:strRef>
              <c:f>'A12'!$A$5</c:f>
              <c:strCache>
                <c:ptCount val="1"/>
                <c:pt idx="0">
                  <c:v>Nisam ih kontaktirao/la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'A12'!$B$3:$C$3</c:f>
              <c:strCache>
                <c:ptCount val="2"/>
                <c:pt idx="0">
                  <c:v>Direktno zahtijevali novac, poklon ili uslugu</c:v>
                </c:pt>
                <c:pt idx="1">
                  <c:v>Nijesu zahtijevali direktno, ali su pokazali da očekuju novac, poklon ili uslugu</c:v>
                </c:pt>
              </c:strCache>
            </c:strRef>
          </c:cat>
          <c:val>
            <c:numRef>
              <c:f>'A12'!$B$5:$C$5</c:f>
              <c:numCache>
                <c:formatCode>0.0%</c:formatCode>
                <c:ptCount val="2"/>
                <c:pt idx="0">
                  <c:v>0.20699999999999999</c:v>
                </c:pt>
                <c:pt idx="1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31-4BD2-9A66-0D6302A5CF35}"/>
            </c:ext>
          </c:extLst>
        </c:ser>
        <c:ser>
          <c:idx val="2"/>
          <c:order val="2"/>
          <c:tx>
            <c:strRef>
              <c:f>'A12'!$A$6</c:f>
              <c:strCache>
                <c:ptCount val="1"/>
                <c:pt idx="0">
                  <c:v>Ni u jednom slučaju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'A12'!$B$3:$C$3</c:f>
              <c:strCache>
                <c:ptCount val="2"/>
                <c:pt idx="0">
                  <c:v>Direktno zahtijevali novac, poklon ili uslugu</c:v>
                </c:pt>
                <c:pt idx="1">
                  <c:v>Nijesu zahtijevali direktno, ali su pokazali da očekuju novac, poklon ili uslugu</c:v>
                </c:pt>
              </c:strCache>
            </c:strRef>
          </c:cat>
          <c:val>
            <c:numRef>
              <c:f>'A12'!$B$6:$C$6</c:f>
              <c:numCache>
                <c:formatCode>0.0%</c:formatCode>
                <c:ptCount val="2"/>
                <c:pt idx="0">
                  <c:v>0.54300000000000004</c:v>
                </c:pt>
                <c:pt idx="1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31-4BD2-9A66-0D6302A5CF35}"/>
            </c:ext>
          </c:extLst>
        </c:ser>
        <c:ser>
          <c:idx val="3"/>
          <c:order val="3"/>
          <c:tx>
            <c:strRef>
              <c:f>'A12'!$A$7</c:f>
              <c:strCache>
                <c:ptCount val="1"/>
                <c:pt idx="0">
                  <c:v>U rijetkim slučajevima</c:v>
                </c:pt>
              </c:strCache>
            </c:strRef>
          </c:tx>
          <c:spPr>
            <a:solidFill>
              <a:srgbClr val="B2DE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'A12'!$B$3:$C$3</c:f>
              <c:strCache>
                <c:ptCount val="2"/>
                <c:pt idx="0">
                  <c:v>Direktno zahtijevali novac, poklon ili uslugu</c:v>
                </c:pt>
                <c:pt idx="1">
                  <c:v>Nijesu zahtijevali direktno, ali su pokazali da očekuju novac, poklon ili uslugu</c:v>
                </c:pt>
              </c:strCache>
            </c:strRef>
          </c:cat>
          <c:val>
            <c:numRef>
              <c:f>'A12'!$B$7:$C$7</c:f>
              <c:numCache>
                <c:formatCode>0.0%</c:formatCode>
                <c:ptCount val="2"/>
                <c:pt idx="0">
                  <c:v>0.128</c:v>
                </c:pt>
                <c:pt idx="1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31-4BD2-9A66-0D6302A5CF35}"/>
            </c:ext>
          </c:extLst>
        </c:ser>
        <c:ser>
          <c:idx val="4"/>
          <c:order val="4"/>
          <c:tx>
            <c:strRef>
              <c:f>'A12'!$A$8</c:f>
              <c:strCache>
                <c:ptCount val="1"/>
                <c:pt idx="0">
                  <c:v>U većini slučajeva</c:v>
                </c:pt>
              </c:strCache>
            </c:strRef>
          </c:tx>
          <c:spPr>
            <a:solidFill>
              <a:srgbClr val="8ECA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'A12'!$B$3:$C$3</c:f>
              <c:strCache>
                <c:ptCount val="2"/>
                <c:pt idx="0">
                  <c:v>Direktno zahtijevali novac, poklon ili uslugu</c:v>
                </c:pt>
                <c:pt idx="1">
                  <c:v>Nijesu zahtijevali direktno, ali su pokazali da očekuju novac, poklon ili uslugu</c:v>
                </c:pt>
              </c:strCache>
            </c:strRef>
          </c:cat>
          <c:val>
            <c:numRef>
              <c:f>'A12'!$B$8:$C$8</c:f>
              <c:numCache>
                <c:formatCode>0.0%</c:formatCode>
                <c:ptCount val="2"/>
                <c:pt idx="0">
                  <c:v>3.2000000000000001E-2</c:v>
                </c:pt>
                <c:pt idx="1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31-4BD2-9A66-0D6302A5CF35}"/>
            </c:ext>
          </c:extLst>
        </c:ser>
        <c:ser>
          <c:idx val="5"/>
          <c:order val="5"/>
          <c:tx>
            <c:strRef>
              <c:f>'A12'!$A$9</c:f>
              <c:strCache>
                <c:ptCount val="1"/>
                <c:pt idx="0">
                  <c:v>U svim slučajevima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'A12'!$B$3:$C$3</c:f>
              <c:strCache>
                <c:ptCount val="2"/>
                <c:pt idx="0">
                  <c:v>Direktno zahtijevali novac, poklon ili uslugu</c:v>
                </c:pt>
                <c:pt idx="1">
                  <c:v>Nijesu zahtijevali direktno, ali su pokazali da očekuju novac, poklon ili uslugu</c:v>
                </c:pt>
              </c:strCache>
            </c:strRef>
          </c:cat>
          <c:val>
            <c:numRef>
              <c:f>'A12'!$B$9:$C$9</c:f>
              <c:numCache>
                <c:formatCode>0.0%</c:formatCode>
                <c:ptCount val="2"/>
                <c:pt idx="0">
                  <c:v>4.9000000000000002E-2</c:v>
                </c:pt>
                <c:pt idx="1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31-4BD2-9A66-0D6302A5CF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2"/>
        <c:axId val="669849743"/>
        <c:axId val="663017183"/>
      </c:barChart>
      <c:catAx>
        <c:axId val="669849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3017183"/>
        <c:crosses val="autoZero"/>
        <c:auto val="1"/>
        <c:lblAlgn val="ctr"/>
        <c:lblOffset val="100"/>
        <c:noMultiLvlLbl val="0"/>
      </c:catAx>
      <c:valAx>
        <c:axId val="663017183"/>
        <c:scaling>
          <c:orientation val="minMax"/>
          <c:max val="0.55000000000000004"/>
        </c:scaling>
        <c:delete val="1"/>
        <c:axPos val="b"/>
        <c:numFmt formatCode="0.0%" sourceLinked="1"/>
        <c:majorTickMark val="none"/>
        <c:minorTickMark val="none"/>
        <c:tickLblPos val="nextTo"/>
        <c:crossAx val="66984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139038342788673E-3"/>
          <c:y val="0.90209220797721201"/>
          <c:w val="0.91318865312329989"/>
          <c:h val="7.6497662446548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Direktno zahtijevali novac, poklon ili uslugu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'A12 P'!$B$4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 P'!$A$5:$A$10</c:f>
              <c:strCache>
                <c:ptCount val="6"/>
                <c:pt idx="0">
                  <c:v>Ne znam/Bez odgovora</c:v>
                </c:pt>
                <c:pt idx="1">
                  <c:v>Nisam ih kontaktirao/la</c:v>
                </c:pt>
                <c:pt idx="2">
                  <c:v>Ni u jednom slučaju</c:v>
                </c:pt>
                <c:pt idx="3">
                  <c:v>U rijetkim slučajevima</c:v>
                </c:pt>
                <c:pt idx="4">
                  <c:v>U većini slučajeva</c:v>
                </c:pt>
                <c:pt idx="5">
                  <c:v>U svim slučajevima</c:v>
                </c:pt>
              </c:strCache>
            </c:strRef>
          </c:cat>
          <c:val>
            <c:numRef>
              <c:f>'A12 P'!$B$5:$B$10</c:f>
              <c:numCache>
                <c:formatCode>0.0%</c:formatCode>
                <c:ptCount val="6"/>
                <c:pt idx="0">
                  <c:v>3.5000000000000003E-2</c:v>
                </c:pt>
                <c:pt idx="1">
                  <c:v>0.51900000000000002</c:v>
                </c:pt>
                <c:pt idx="2">
                  <c:v>0.376</c:v>
                </c:pt>
                <c:pt idx="3">
                  <c:v>3.9E-2</c:v>
                </c:pt>
                <c:pt idx="4">
                  <c:v>2.1000000000000001E-2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7-461E-AADF-27F66803492B}"/>
            </c:ext>
          </c:extLst>
        </c:ser>
        <c:ser>
          <c:idx val="1"/>
          <c:order val="1"/>
          <c:tx>
            <c:strRef>
              <c:f>'A12 P'!$C$4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 P'!$A$5:$A$10</c:f>
              <c:strCache>
                <c:ptCount val="6"/>
                <c:pt idx="0">
                  <c:v>Ne znam/Bez odgovora</c:v>
                </c:pt>
                <c:pt idx="1">
                  <c:v>Nisam ih kontaktirao/la</c:v>
                </c:pt>
                <c:pt idx="2">
                  <c:v>Ni u jednom slučaju</c:v>
                </c:pt>
                <c:pt idx="3">
                  <c:v>U rijetkim slučajevima</c:v>
                </c:pt>
                <c:pt idx="4">
                  <c:v>U većini slučajeva</c:v>
                </c:pt>
                <c:pt idx="5">
                  <c:v>U svim slučajevima</c:v>
                </c:pt>
              </c:strCache>
            </c:strRef>
          </c:cat>
          <c:val>
            <c:numRef>
              <c:f>'A12 P'!$C$5:$C$10</c:f>
              <c:numCache>
                <c:formatCode>0.0%</c:formatCode>
                <c:ptCount val="6"/>
                <c:pt idx="0">
                  <c:v>4.1000000000000002E-2</c:v>
                </c:pt>
                <c:pt idx="1">
                  <c:v>0.20699999999999999</c:v>
                </c:pt>
                <c:pt idx="2">
                  <c:v>0.54300000000000004</c:v>
                </c:pt>
                <c:pt idx="3">
                  <c:v>0.128</c:v>
                </c:pt>
                <c:pt idx="4">
                  <c:v>3.2000000000000001E-2</c:v>
                </c:pt>
                <c:pt idx="5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7-461E-AADF-27F6680349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54975"/>
        <c:axId val="978443455"/>
      </c:barChart>
      <c:catAx>
        <c:axId val="97845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43455"/>
        <c:crosses val="autoZero"/>
        <c:auto val="1"/>
        <c:lblAlgn val="ctr"/>
        <c:lblOffset val="100"/>
        <c:noMultiLvlLbl val="0"/>
      </c:catAx>
      <c:valAx>
        <c:axId val="97844345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5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Nijesu zahtijevali direktno, ali su pokazali da očekuju novac, poklon ili uslugu </a:t>
            </a:r>
          </a:p>
        </c:rich>
      </c:tx>
      <c:layout>
        <c:manualLayout>
          <c:xMode val="edge"/>
          <c:yMode val="edge"/>
          <c:x val="0.1163263342082239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'A12 P'!$B$16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 P'!$A$17:$A$22</c:f>
              <c:strCache>
                <c:ptCount val="6"/>
                <c:pt idx="0">
                  <c:v>Ne znam/Bez odgovora</c:v>
                </c:pt>
                <c:pt idx="1">
                  <c:v>Nisam ih kontaktirao/la</c:v>
                </c:pt>
                <c:pt idx="2">
                  <c:v>Ni u jednom slučaju</c:v>
                </c:pt>
                <c:pt idx="3">
                  <c:v>U rijetkim slučajevima</c:v>
                </c:pt>
                <c:pt idx="4">
                  <c:v>U većini slučajeva</c:v>
                </c:pt>
                <c:pt idx="5">
                  <c:v>U svim slučajevima</c:v>
                </c:pt>
              </c:strCache>
            </c:strRef>
          </c:cat>
          <c:val>
            <c:numRef>
              <c:f>'A12 P'!$B$17:$B$22</c:f>
              <c:numCache>
                <c:formatCode>0.0%</c:formatCode>
                <c:ptCount val="6"/>
                <c:pt idx="0">
                  <c:v>3.6999999999999998E-2</c:v>
                </c:pt>
                <c:pt idx="1">
                  <c:v>0.50900000000000001</c:v>
                </c:pt>
                <c:pt idx="2">
                  <c:v>0.33700000000000002</c:v>
                </c:pt>
                <c:pt idx="3">
                  <c:v>6.3E-2</c:v>
                </c:pt>
                <c:pt idx="4">
                  <c:v>3.5999999999999997E-2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2-4DE5-8727-4F1B3EDFCE52}"/>
            </c:ext>
          </c:extLst>
        </c:ser>
        <c:ser>
          <c:idx val="1"/>
          <c:order val="1"/>
          <c:tx>
            <c:strRef>
              <c:f>'A12 P'!$C$16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'A12 P'!$A$17:$A$22</c:f>
              <c:strCache>
                <c:ptCount val="6"/>
                <c:pt idx="0">
                  <c:v>Ne znam/Bez odgovora</c:v>
                </c:pt>
                <c:pt idx="1">
                  <c:v>Nisam ih kontaktirao/la</c:v>
                </c:pt>
                <c:pt idx="2">
                  <c:v>Ni u jednom slučaju</c:v>
                </c:pt>
                <c:pt idx="3">
                  <c:v>U rijetkim slučajevima</c:v>
                </c:pt>
                <c:pt idx="4">
                  <c:v>U većini slučajeva</c:v>
                </c:pt>
                <c:pt idx="5">
                  <c:v>U svim slučajevima</c:v>
                </c:pt>
              </c:strCache>
            </c:strRef>
          </c:cat>
          <c:val>
            <c:numRef>
              <c:f>'A12 P'!$C$17:$C$22</c:f>
              <c:numCache>
                <c:formatCode>0.0%</c:formatCode>
                <c:ptCount val="6"/>
                <c:pt idx="0">
                  <c:v>4.2000000000000003E-2</c:v>
                </c:pt>
                <c:pt idx="1">
                  <c:v>0.19400000000000001</c:v>
                </c:pt>
                <c:pt idx="2">
                  <c:v>0.49299999999999999</c:v>
                </c:pt>
                <c:pt idx="3">
                  <c:v>0.151</c:v>
                </c:pt>
                <c:pt idx="4">
                  <c:v>6.9000000000000006E-2</c:v>
                </c:pt>
                <c:pt idx="5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2-4DE5-8727-4F1B3EDFCE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59295"/>
        <c:axId val="978447775"/>
      </c:barChart>
      <c:catAx>
        <c:axId val="97845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47775"/>
        <c:crosses val="autoZero"/>
        <c:auto val="1"/>
        <c:lblAlgn val="ctr"/>
        <c:lblOffset val="100"/>
        <c:noMultiLvlLbl val="0"/>
      </c:catAx>
      <c:valAx>
        <c:axId val="9784477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5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'A13'!$A$4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'A13'!$B$3:$D$3</c:f>
              <c:strCache>
                <c:ptCount val="3"/>
                <c:pt idx="0">
                  <c:v>Date novac službeniku u javnom sektoru</c:v>
                </c:pt>
                <c:pt idx="1">
                  <c:v>Date poklon službeniku u javnom sektoru</c:v>
                </c:pt>
                <c:pt idx="2">
                  <c:v>Učinite uslugu službeniku u javnom sektoru</c:v>
                </c:pt>
              </c:strCache>
            </c:strRef>
          </c:cat>
          <c:val>
            <c:numRef>
              <c:f>'A13'!$B$4:$D$4</c:f>
              <c:numCache>
                <c:formatCode>0.0%</c:formatCode>
                <c:ptCount val="3"/>
                <c:pt idx="0">
                  <c:v>7.1999999999999995E-2</c:v>
                </c:pt>
                <c:pt idx="1">
                  <c:v>4.2999999999999997E-2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D-448E-9812-E8292D159425}"/>
            </c:ext>
          </c:extLst>
        </c:ser>
        <c:ser>
          <c:idx val="1"/>
          <c:order val="1"/>
          <c:tx>
            <c:strRef>
              <c:f>'A13'!$A$5</c:f>
              <c:strCache>
                <c:ptCount val="1"/>
                <c:pt idx="0">
                  <c:v>Ni u jednom slučaju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'A13'!$B$3:$D$3</c:f>
              <c:strCache>
                <c:ptCount val="3"/>
                <c:pt idx="0">
                  <c:v>Date novac službeniku u javnom sektoru</c:v>
                </c:pt>
                <c:pt idx="1">
                  <c:v>Date poklon službeniku u javnom sektoru</c:v>
                </c:pt>
                <c:pt idx="2">
                  <c:v>Učinite uslugu službeniku u javnom sektoru</c:v>
                </c:pt>
              </c:strCache>
            </c:strRef>
          </c:cat>
          <c:val>
            <c:numRef>
              <c:f>'A13'!$B$5:$D$5</c:f>
              <c:numCache>
                <c:formatCode>0.0%</c:formatCode>
                <c:ptCount val="3"/>
                <c:pt idx="0">
                  <c:v>0.63900000000000001</c:v>
                </c:pt>
                <c:pt idx="1">
                  <c:v>0.56100000000000005</c:v>
                </c:pt>
                <c:pt idx="2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D-448E-9812-E8292D159425}"/>
            </c:ext>
          </c:extLst>
        </c:ser>
        <c:ser>
          <c:idx val="2"/>
          <c:order val="2"/>
          <c:tx>
            <c:strRef>
              <c:f>'A13'!$A$6</c:f>
              <c:strCache>
                <c:ptCount val="1"/>
                <c:pt idx="0">
                  <c:v>U rijetkim slučajevima</c:v>
                </c:pt>
              </c:strCache>
            </c:strRef>
          </c:tx>
          <c:spPr>
            <a:solidFill>
              <a:srgbClr val="B2DE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'A13'!$B$3:$D$3</c:f>
              <c:strCache>
                <c:ptCount val="3"/>
                <c:pt idx="0">
                  <c:v>Date novac službeniku u javnom sektoru</c:v>
                </c:pt>
                <c:pt idx="1">
                  <c:v>Date poklon službeniku u javnom sektoru</c:v>
                </c:pt>
                <c:pt idx="2">
                  <c:v>Učinite uslugu službeniku u javnom sektoru</c:v>
                </c:pt>
              </c:strCache>
            </c:strRef>
          </c:cat>
          <c:val>
            <c:numRef>
              <c:f>'A13'!$B$6:$D$6</c:f>
              <c:numCache>
                <c:formatCode>0.0%</c:formatCode>
                <c:ptCount val="3"/>
                <c:pt idx="0">
                  <c:v>0.19500000000000001</c:v>
                </c:pt>
                <c:pt idx="1">
                  <c:v>0.25700000000000001</c:v>
                </c:pt>
                <c:pt idx="2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4D-448E-9812-E8292D159425}"/>
            </c:ext>
          </c:extLst>
        </c:ser>
        <c:ser>
          <c:idx val="3"/>
          <c:order val="3"/>
          <c:tx>
            <c:strRef>
              <c:f>'A13'!$A$7</c:f>
              <c:strCache>
                <c:ptCount val="1"/>
                <c:pt idx="0">
                  <c:v>U većini slučajeva</c:v>
                </c:pt>
              </c:strCache>
            </c:strRef>
          </c:tx>
          <c:spPr>
            <a:solidFill>
              <a:srgbClr val="64B3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'A13'!$B$3:$D$3</c:f>
              <c:strCache>
                <c:ptCount val="3"/>
                <c:pt idx="0">
                  <c:v>Date novac službeniku u javnom sektoru</c:v>
                </c:pt>
                <c:pt idx="1">
                  <c:v>Date poklon službeniku u javnom sektoru</c:v>
                </c:pt>
                <c:pt idx="2">
                  <c:v>Učinite uslugu službeniku u javnom sektoru</c:v>
                </c:pt>
              </c:strCache>
            </c:strRef>
          </c:cat>
          <c:val>
            <c:numRef>
              <c:f>'A13'!$B$7:$D$7</c:f>
              <c:numCache>
                <c:formatCode>0.0%</c:formatCode>
                <c:ptCount val="3"/>
                <c:pt idx="0">
                  <c:v>4.5999999999999999E-2</c:v>
                </c:pt>
                <c:pt idx="1">
                  <c:v>0.08</c:v>
                </c:pt>
                <c:pt idx="2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4D-448E-9812-E8292D159425}"/>
            </c:ext>
          </c:extLst>
        </c:ser>
        <c:ser>
          <c:idx val="4"/>
          <c:order val="4"/>
          <c:tx>
            <c:strRef>
              <c:f>'A13'!$A$8</c:f>
              <c:strCache>
                <c:ptCount val="1"/>
                <c:pt idx="0">
                  <c:v>U svim slučajevima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'A13'!$B$3:$D$3</c:f>
              <c:strCache>
                <c:ptCount val="3"/>
                <c:pt idx="0">
                  <c:v>Date novac službeniku u javnom sektoru</c:v>
                </c:pt>
                <c:pt idx="1">
                  <c:v>Date poklon službeniku u javnom sektoru</c:v>
                </c:pt>
                <c:pt idx="2">
                  <c:v>Učinite uslugu službeniku u javnom sektoru</c:v>
                </c:pt>
              </c:strCache>
            </c:strRef>
          </c:cat>
          <c:val>
            <c:numRef>
              <c:f>'A13'!$B$8:$D$8</c:f>
              <c:numCache>
                <c:formatCode>0.0%</c:formatCode>
                <c:ptCount val="3"/>
                <c:pt idx="0">
                  <c:v>4.8000000000000001E-2</c:v>
                </c:pt>
                <c:pt idx="1">
                  <c:v>5.8999999999999997E-2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4D-448E-9812-E8292D1594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2"/>
        <c:axId val="669865519"/>
        <c:axId val="663021503"/>
      </c:barChart>
      <c:catAx>
        <c:axId val="669865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3021503"/>
        <c:crosses val="autoZero"/>
        <c:auto val="1"/>
        <c:lblAlgn val="ctr"/>
        <c:lblOffset val="100"/>
        <c:noMultiLvlLbl val="0"/>
      </c:catAx>
      <c:valAx>
        <c:axId val="66302150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6986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83765900665295"/>
          <c:y val="2.9862729774146272E-2"/>
          <c:w val="0.79342333220038141"/>
          <c:h val="0.871131739742355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'A13 P'!$Q$4</c:f>
              <c:strCache>
                <c:ptCount val="1"/>
                <c:pt idx="0">
                  <c:v>U svim slučajevima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626703773449634E-2"/>
                  <c:y val="-6.7869840395786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8F-46BB-AE32-E07BB3CF2454}"/>
                </c:ext>
              </c:extLst>
            </c:dLbl>
            <c:dLbl>
              <c:idx val="2"/>
              <c:layout>
                <c:manualLayout>
                  <c:x val="1.2188919811208029E-2"/>
                  <c:y val="-5.9725459548292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8F-46BB-AE32-E07BB3CF2454}"/>
                </c:ext>
              </c:extLst>
            </c:dLbl>
            <c:dLbl>
              <c:idx val="4"/>
              <c:layout>
                <c:manualLayout>
                  <c:x val="1.2188919811208052E-2"/>
                  <c:y val="-5.1581078700798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8F-46BB-AE32-E07BB3CF24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'A13 P'!$R$2:$W$3</c:f>
              <c:multiLvlStrCache>
                <c:ptCount val="6"/>
                <c:lvl>
                  <c:pt idx="0">
                    <c:v>2023</c:v>
                  </c:pt>
                  <c:pt idx="1">
                    <c:v>2025</c:v>
                  </c:pt>
                  <c:pt idx="2">
                    <c:v>2023</c:v>
                  </c:pt>
                  <c:pt idx="3">
                    <c:v>2025</c:v>
                  </c:pt>
                  <c:pt idx="4">
                    <c:v>2023</c:v>
                  </c:pt>
                  <c:pt idx="5">
                    <c:v>2025</c:v>
                  </c:pt>
                </c:lvl>
                <c:lvl>
                  <c:pt idx="0">
                    <c:v>Date novac službeniku u javnom sektoru</c:v>
                  </c:pt>
                  <c:pt idx="2">
                    <c:v>Date poklon službeniku u javnom sektoru</c:v>
                  </c:pt>
                  <c:pt idx="4">
                    <c:v>Učinite uslugu službeniku u javnom sektoru</c:v>
                  </c:pt>
                </c:lvl>
              </c:multiLvlStrCache>
            </c:multiLvlStrRef>
          </c:cat>
          <c:val>
            <c:numRef>
              <c:f>'A13 P'!$R$4:$W$4</c:f>
              <c:numCache>
                <c:formatCode>0.0%</c:formatCode>
                <c:ptCount val="6"/>
                <c:pt idx="0">
                  <c:v>8.9999999999999993E-3</c:v>
                </c:pt>
                <c:pt idx="1">
                  <c:v>4.8000000000000001E-2</c:v>
                </c:pt>
                <c:pt idx="2">
                  <c:v>1.0999999999999999E-2</c:v>
                </c:pt>
                <c:pt idx="3">
                  <c:v>5.8999999999999997E-2</c:v>
                </c:pt>
                <c:pt idx="4">
                  <c:v>1.7999999999999999E-2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F-46BB-AE32-E07BB3CF2454}"/>
            </c:ext>
          </c:extLst>
        </c:ser>
        <c:ser>
          <c:idx val="1"/>
          <c:order val="1"/>
          <c:tx>
            <c:strRef>
              <c:f>'A13 P'!$Q$5</c:f>
              <c:strCache>
                <c:ptCount val="1"/>
                <c:pt idx="0">
                  <c:v>U većini slučajeva</c:v>
                </c:pt>
              </c:strCache>
            </c:strRef>
          </c:tx>
          <c:spPr>
            <a:solidFill>
              <a:srgbClr val="64B3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'A13 P'!$R$2:$W$3</c:f>
              <c:multiLvlStrCache>
                <c:ptCount val="6"/>
                <c:lvl>
                  <c:pt idx="0">
                    <c:v>2023</c:v>
                  </c:pt>
                  <c:pt idx="1">
                    <c:v>2025</c:v>
                  </c:pt>
                  <c:pt idx="2">
                    <c:v>2023</c:v>
                  </c:pt>
                  <c:pt idx="3">
                    <c:v>2025</c:v>
                  </c:pt>
                  <c:pt idx="4">
                    <c:v>2023</c:v>
                  </c:pt>
                  <c:pt idx="5">
                    <c:v>2025</c:v>
                  </c:pt>
                </c:lvl>
                <c:lvl>
                  <c:pt idx="0">
                    <c:v>Date novac službeniku u javnom sektoru</c:v>
                  </c:pt>
                  <c:pt idx="2">
                    <c:v>Date poklon službeniku u javnom sektoru</c:v>
                  </c:pt>
                  <c:pt idx="4">
                    <c:v>Učinite uslugu službeniku u javnom sektoru</c:v>
                  </c:pt>
                </c:lvl>
              </c:multiLvlStrCache>
            </c:multiLvlStrRef>
          </c:cat>
          <c:val>
            <c:numRef>
              <c:f>'A13 P'!$R$5:$W$5</c:f>
              <c:numCache>
                <c:formatCode>0.0%</c:formatCode>
                <c:ptCount val="6"/>
                <c:pt idx="0">
                  <c:v>2.5000000000000001E-2</c:v>
                </c:pt>
                <c:pt idx="1">
                  <c:v>4.5999999999999999E-2</c:v>
                </c:pt>
                <c:pt idx="2">
                  <c:v>3.5000000000000003E-2</c:v>
                </c:pt>
                <c:pt idx="3">
                  <c:v>0.08</c:v>
                </c:pt>
                <c:pt idx="4">
                  <c:v>3.3000000000000002E-2</c:v>
                </c:pt>
                <c:pt idx="5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F-46BB-AE32-E07BB3CF2454}"/>
            </c:ext>
          </c:extLst>
        </c:ser>
        <c:ser>
          <c:idx val="2"/>
          <c:order val="2"/>
          <c:tx>
            <c:strRef>
              <c:f>'A13 P'!$Q$6</c:f>
              <c:strCache>
                <c:ptCount val="1"/>
                <c:pt idx="0">
                  <c:v>U rijetkim slučajevima</c:v>
                </c:pt>
              </c:strCache>
            </c:strRef>
          </c:tx>
          <c:spPr>
            <a:solidFill>
              <a:srgbClr val="8ECA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'A13 P'!$R$2:$W$3</c:f>
              <c:multiLvlStrCache>
                <c:ptCount val="6"/>
                <c:lvl>
                  <c:pt idx="0">
                    <c:v>2023</c:v>
                  </c:pt>
                  <c:pt idx="1">
                    <c:v>2025</c:v>
                  </c:pt>
                  <c:pt idx="2">
                    <c:v>2023</c:v>
                  </c:pt>
                  <c:pt idx="3">
                    <c:v>2025</c:v>
                  </c:pt>
                  <c:pt idx="4">
                    <c:v>2023</c:v>
                  </c:pt>
                  <c:pt idx="5">
                    <c:v>2025</c:v>
                  </c:pt>
                </c:lvl>
                <c:lvl>
                  <c:pt idx="0">
                    <c:v>Date novac službeniku u javnom sektoru</c:v>
                  </c:pt>
                  <c:pt idx="2">
                    <c:v>Date poklon službeniku u javnom sektoru</c:v>
                  </c:pt>
                  <c:pt idx="4">
                    <c:v>Učinite uslugu službeniku u javnom sektoru</c:v>
                  </c:pt>
                </c:lvl>
              </c:multiLvlStrCache>
            </c:multiLvlStrRef>
          </c:cat>
          <c:val>
            <c:numRef>
              <c:f>'A13 P'!$R$6:$W$6</c:f>
              <c:numCache>
                <c:formatCode>0.0%</c:formatCode>
                <c:ptCount val="6"/>
                <c:pt idx="0">
                  <c:v>8.3000000000000004E-2</c:v>
                </c:pt>
                <c:pt idx="1">
                  <c:v>0.19500000000000001</c:v>
                </c:pt>
                <c:pt idx="2">
                  <c:v>0.126</c:v>
                </c:pt>
                <c:pt idx="3">
                  <c:v>0.25700000000000001</c:v>
                </c:pt>
                <c:pt idx="4">
                  <c:v>0.10299999999999999</c:v>
                </c:pt>
                <c:pt idx="5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F-46BB-AE32-E07BB3CF2454}"/>
            </c:ext>
          </c:extLst>
        </c:ser>
        <c:ser>
          <c:idx val="3"/>
          <c:order val="3"/>
          <c:tx>
            <c:strRef>
              <c:f>'A13 P'!$Q$7</c:f>
              <c:strCache>
                <c:ptCount val="1"/>
                <c:pt idx="0">
                  <c:v>Ni u jednom slučaju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'A13 P'!$R$2:$W$3</c:f>
              <c:multiLvlStrCache>
                <c:ptCount val="6"/>
                <c:lvl>
                  <c:pt idx="0">
                    <c:v>2023</c:v>
                  </c:pt>
                  <c:pt idx="1">
                    <c:v>2025</c:v>
                  </c:pt>
                  <c:pt idx="2">
                    <c:v>2023</c:v>
                  </c:pt>
                  <c:pt idx="3">
                    <c:v>2025</c:v>
                  </c:pt>
                  <c:pt idx="4">
                    <c:v>2023</c:v>
                  </c:pt>
                  <c:pt idx="5">
                    <c:v>2025</c:v>
                  </c:pt>
                </c:lvl>
                <c:lvl>
                  <c:pt idx="0">
                    <c:v>Date novac službeniku u javnom sektoru</c:v>
                  </c:pt>
                  <c:pt idx="2">
                    <c:v>Date poklon službeniku u javnom sektoru</c:v>
                  </c:pt>
                  <c:pt idx="4">
                    <c:v>Učinite uslugu službeniku u javnom sektoru</c:v>
                  </c:pt>
                </c:lvl>
              </c:multiLvlStrCache>
            </c:multiLvlStrRef>
          </c:cat>
          <c:val>
            <c:numRef>
              <c:f>'A13 P'!$R$7:$W$7</c:f>
              <c:numCache>
                <c:formatCode>0.0%</c:formatCode>
                <c:ptCount val="6"/>
                <c:pt idx="0">
                  <c:v>0.81899999999999995</c:v>
                </c:pt>
                <c:pt idx="1">
                  <c:v>0.63900000000000001</c:v>
                </c:pt>
                <c:pt idx="2">
                  <c:v>0.76600000000000001</c:v>
                </c:pt>
                <c:pt idx="3">
                  <c:v>0.56100000000000005</c:v>
                </c:pt>
                <c:pt idx="4">
                  <c:v>0.78800000000000003</c:v>
                </c:pt>
                <c:pt idx="5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F-46BB-AE32-E07BB3CF2454}"/>
            </c:ext>
          </c:extLst>
        </c:ser>
        <c:ser>
          <c:idx val="4"/>
          <c:order val="4"/>
          <c:tx>
            <c:strRef>
              <c:f>'A13 P'!$Q$8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'A13 P'!$R$2:$W$3</c:f>
              <c:multiLvlStrCache>
                <c:ptCount val="6"/>
                <c:lvl>
                  <c:pt idx="0">
                    <c:v>2023</c:v>
                  </c:pt>
                  <c:pt idx="1">
                    <c:v>2025</c:v>
                  </c:pt>
                  <c:pt idx="2">
                    <c:v>2023</c:v>
                  </c:pt>
                  <c:pt idx="3">
                    <c:v>2025</c:v>
                  </c:pt>
                  <c:pt idx="4">
                    <c:v>2023</c:v>
                  </c:pt>
                  <c:pt idx="5">
                    <c:v>2025</c:v>
                  </c:pt>
                </c:lvl>
                <c:lvl>
                  <c:pt idx="0">
                    <c:v>Date novac službeniku u javnom sektoru</c:v>
                  </c:pt>
                  <c:pt idx="2">
                    <c:v>Date poklon službeniku u javnom sektoru</c:v>
                  </c:pt>
                  <c:pt idx="4">
                    <c:v>Učinite uslugu službeniku u javnom sektoru</c:v>
                  </c:pt>
                </c:lvl>
              </c:multiLvlStrCache>
            </c:multiLvlStrRef>
          </c:cat>
          <c:val>
            <c:numRef>
              <c:f>'A13 P'!$R$8:$W$8</c:f>
              <c:numCache>
                <c:formatCode>0.0%</c:formatCode>
                <c:ptCount val="6"/>
                <c:pt idx="0">
                  <c:v>6.3E-2</c:v>
                </c:pt>
                <c:pt idx="1">
                  <c:v>7.1999999999999995E-2</c:v>
                </c:pt>
                <c:pt idx="2">
                  <c:v>6.2E-2</c:v>
                </c:pt>
                <c:pt idx="3">
                  <c:v>4.2999999999999997E-2</c:v>
                </c:pt>
                <c:pt idx="4">
                  <c:v>5.8000000000000003E-2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F-46BB-AE32-E07BB3CF24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009696"/>
        <c:axId val="184015936"/>
      </c:barChart>
      <c:catAx>
        <c:axId val="18400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84015936"/>
        <c:crosses val="autoZero"/>
        <c:auto val="1"/>
        <c:lblAlgn val="ctr"/>
        <c:lblOffset val="100"/>
        <c:noMultiLvlLbl val="0"/>
      </c:catAx>
      <c:valAx>
        <c:axId val="1840159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400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1510728533515"/>
          <c:y val="3.8394415357766144E-2"/>
          <c:w val="0.53790645763078948"/>
          <c:h val="0.923211169284467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F-4888-A512-4A8D54152014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26C-43BE-B9E2-14A587C9BD39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6C-43BE-B9E2-14A587C9BD39}"/>
              </c:ext>
            </c:extLst>
          </c:dPt>
          <c:dPt>
            <c:idx val="3"/>
            <c:invertIfNegative val="0"/>
            <c:bubble3D val="0"/>
            <c:spPr>
              <a:solidFill>
                <a:srgbClr val="B2DE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26C-43BE-B9E2-14A587C9BD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'A15'!$A$2:$A$6</c:f>
              <c:strCache>
                <c:ptCount val="5"/>
                <c:pt idx="0">
                  <c:v>Ne znam / bez odgovora</c:v>
                </c:pt>
                <c:pt idx="1">
                  <c:v>Ni u kom slučaju ne bih platio/la</c:v>
                </c:pt>
                <c:pt idx="2">
                  <c:v>Ne bih platio/la ako bi postojao drugi način za rješavanje problema</c:v>
                </c:pt>
                <c:pt idx="3">
                  <c:v>Platio/la bih ako bih mogao/la da priuštim</c:v>
                </c:pt>
                <c:pt idx="4">
                  <c:v>Svakako bih platio/la</c:v>
                </c:pt>
              </c:strCache>
            </c:strRef>
          </c:cat>
          <c:val>
            <c:numRef>
              <c:f>'A15'!$B$2:$B$6</c:f>
              <c:numCache>
                <c:formatCode>0.0%</c:formatCode>
                <c:ptCount val="5"/>
                <c:pt idx="0">
                  <c:v>0.28299999999999997</c:v>
                </c:pt>
                <c:pt idx="1">
                  <c:v>0.35</c:v>
                </c:pt>
                <c:pt idx="2">
                  <c:v>0.245</c:v>
                </c:pt>
                <c:pt idx="3">
                  <c:v>5.6000000000000001E-2</c:v>
                </c:pt>
                <c:pt idx="4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DF-4888-A512-4A8D541520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2"/>
        <c:axId val="665487647"/>
        <c:axId val="663003263"/>
      </c:barChart>
      <c:catAx>
        <c:axId val="665487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3003263"/>
        <c:crosses val="autoZero"/>
        <c:auto val="1"/>
        <c:lblAlgn val="ctr"/>
        <c:lblOffset val="100"/>
        <c:noMultiLvlLbl val="0"/>
      </c:catAx>
      <c:valAx>
        <c:axId val="66300326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65487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'A15'!$O$4</c:f>
              <c:strCache>
                <c:ptCount val="1"/>
                <c:pt idx="0">
                  <c:v>Platio/la bih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'A15'!$P$3:$R$3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'A15'!$P$4:$R$4</c:f>
              <c:numCache>
                <c:formatCode>0.0%</c:formatCode>
                <c:ptCount val="3"/>
                <c:pt idx="0">
                  <c:v>0.159</c:v>
                </c:pt>
                <c:pt idx="1">
                  <c:v>9.4E-2</c:v>
                </c:pt>
                <c:pt idx="2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3-4B07-A299-345E7C1BC63B}"/>
            </c:ext>
          </c:extLst>
        </c:ser>
        <c:ser>
          <c:idx val="1"/>
          <c:order val="1"/>
          <c:tx>
            <c:strRef>
              <c:f>'A15'!$O$5</c:f>
              <c:strCache>
                <c:ptCount val="1"/>
                <c:pt idx="0">
                  <c:v>Ne bih platio/la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'A15'!$P$3:$R$3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'A15'!$P$5:$R$5</c:f>
              <c:numCache>
                <c:formatCode>0.0%</c:formatCode>
                <c:ptCount val="3"/>
                <c:pt idx="0">
                  <c:v>0.84099999999999997</c:v>
                </c:pt>
                <c:pt idx="1">
                  <c:v>0.90600000000000003</c:v>
                </c:pt>
                <c:pt idx="2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3-4B07-A299-345E7C1BC6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6727535"/>
        <c:axId val="722460543"/>
      </c:barChart>
      <c:catAx>
        <c:axId val="776727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22460543"/>
        <c:crosses val="autoZero"/>
        <c:auto val="1"/>
        <c:lblAlgn val="ctr"/>
        <c:lblOffset val="100"/>
        <c:noMultiLvlLbl val="0"/>
      </c:catAx>
      <c:valAx>
        <c:axId val="7224605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7672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21312140112755"/>
          <c:y val="2.7912294256720777E-2"/>
          <c:w val="0.46759220667433965"/>
          <c:h val="0.879548560099245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'A15 P'!$B$2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'A15 P'!$A$3:$A$7</c:f>
              <c:strCache>
                <c:ptCount val="5"/>
                <c:pt idx="0">
                  <c:v>Ne znam / bez odgovora</c:v>
                </c:pt>
                <c:pt idx="1">
                  <c:v>Ni u kom slučaju ne bih platio/la</c:v>
                </c:pt>
                <c:pt idx="2">
                  <c:v>Ne bih platio/la ako bi postojao drugi način za rješavanje problema</c:v>
                </c:pt>
                <c:pt idx="3">
                  <c:v>Platio/la bih ako bih mogao/la da priuštim</c:v>
                </c:pt>
                <c:pt idx="4">
                  <c:v>Svakako bih platio/la</c:v>
                </c:pt>
              </c:strCache>
            </c:strRef>
          </c:cat>
          <c:val>
            <c:numRef>
              <c:f>'A15 P'!$B$3:$B$7</c:f>
              <c:numCache>
                <c:formatCode>0.0%</c:formatCode>
                <c:ptCount val="5"/>
                <c:pt idx="0">
                  <c:v>5.8999999999999997E-2</c:v>
                </c:pt>
                <c:pt idx="1">
                  <c:v>0.56399999999999995</c:v>
                </c:pt>
                <c:pt idx="2">
                  <c:v>0.222</c:v>
                </c:pt>
                <c:pt idx="3">
                  <c:v>9.5000000000000001E-2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8-445E-B061-EE7F536AA141}"/>
            </c:ext>
          </c:extLst>
        </c:ser>
        <c:ser>
          <c:idx val="1"/>
          <c:order val="1"/>
          <c:tx>
            <c:strRef>
              <c:f>'A15 P'!$C$2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'A15 P'!$A$3:$A$7</c:f>
              <c:strCache>
                <c:ptCount val="5"/>
                <c:pt idx="0">
                  <c:v>Ne znam / bez odgovora</c:v>
                </c:pt>
                <c:pt idx="1">
                  <c:v>Ni u kom slučaju ne bih platio/la</c:v>
                </c:pt>
                <c:pt idx="2">
                  <c:v>Ne bih platio/la ako bi postojao drugi način za rješavanje problema</c:v>
                </c:pt>
                <c:pt idx="3">
                  <c:v>Platio/la bih ako bih mogao/la da priuštim</c:v>
                </c:pt>
                <c:pt idx="4">
                  <c:v>Svakako bih platio/la</c:v>
                </c:pt>
              </c:strCache>
            </c:strRef>
          </c:cat>
          <c:val>
            <c:numRef>
              <c:f>'A15 P'!$C$3:$C$7</c:f>
              <c:numCache>
                <c:formatCode>0.0%</c:formatCode>
                <c:ptCount val="5"/>
                <c:pt idx="0">
                  <c:v>0.28299999999999997</c:v>
                </c:pt>
                <c:pt idx="1">
                  <c:v>0.35</c:v>
                </c:pt>
                <c:pt idx="2">
                  <c:v>0.245</c:v>
                </c:pt>
                <c:pt idx="3">
                  <c:v>5.6000000000000001E-2</c:v>
                </c:pt>
                <c:pt idx="4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8-445E-B061-EE7F536AA1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18495"/>
        <c:axId val="978419455"/>
      </c:barChart>
      <c:catAx>
        <c:axId val="978418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19455"/>
        <c:crosses val="autoZero"/>
        <c:auto val="1"/>
        <c:lblAlgn val="ctr"/>
        <c:lblOffset val="100"/>
        <c:noMultiLvlLbl val="0"/>
      </c:catAx>
      <c:valAx>
        <c:axId val="97841945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1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54083712648638"/>
          <c:y val="3.2665174247777387E-2"/>
          <c:w val="0.57645916287351362"/>
          <c:h val="0.934669651504445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2-4ED8-8645-6D9E37C231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'A19'!$A$4:$A$8</c:f>
              <c:strCache>
                <c:ptCount val="5"/>
                <c:pt idx="0">
                  <c:v>Ne znam/Bez odgovora</c:v>
                </c:pt>
                <c:pt idx="1">
                  <c:v>Korupcija u Crnoj Gori može biti znatno smanjena</c:v>
                </c:pt>
                <c:pt idx="2">
                  <c:v>Korupcija u Crnoj Gori će uvijek postojati, ali može biti ograničena do određenog stepena</c:v>
                </c:pt>
                <c:pt idx="3">
                  <c:v>Korupcija u Crnoj Gori može biti iskorijenjena</c:v>
                </c:pt>
                <c:pt idx="4">
                  <c:v>Raširenost korupcije ne može biti smanjena</c:v>
                </c:pt>
              </c:strCache>
            </c:strRef>
          </c:cat>
          <c:val>
            <c:numRef>
              <c:f>'A19'!$B$4:$B$8</c:f>
              <c:numCache>
                <c:formatCode>0.0%</c:formatCode>
                <c:ptCount val="5"/>
                <c:pt idx="0">
                  <c:v>0.25600000000000001</c:v>
                </c:pt>
                <c:pt idx="1">
                  <c:v>7.6999999999999999E-2</c:v>
                </c:pt>
                <c:pt idx="2">
                  <c:v>0.40100000000000002</c:v>
                </c:pt>
                <c:pt idx="3">
                  <c:v>0.192</c:v>
                </c:pt>
                <c:pt idx="4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22-4ED8-8645-6D9E37C231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1965183"/>
        <c:axId val="594224063"/>
      </c:barChart>
      <c:catAx>
        <c:axId val="661965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94224063"/>
        <c:crosses val="autoZero"/>
        <c:auto val="1"/>
        <c:lblAlgn val="ctr"/>
        <c:lblOffset val="100"/>
        <c:noMultiLvlLbl val="0"/>
      </c:catAx>
      <c:valAx>
        <c:axId val="59422406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6196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sr-Latn-ME" dirty="0"/>
              <a:t>Prema polu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'A19'!$P$4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'A19'!$Q$3:$R$3</c:f>
              <c:strCache>
                <c:ptCount val="2"/>
                <c:pt idx="0">
                  <c:v>Ženski</c:v>
                </c:pt>
                <c:pt idx="1">
                  <c:v>Muški</c:v>
                </c:pt>
              </c:strCache>
            </c:strRef>
          </c:cat>
          <c:val>
            <c:numRef>
              <c:f>'A19'!$Q$4:$R$4</c:f>
              <c:numCache>
                <c:formatCode>0.0%</c:formatCode>
                <c:ptCount val="2"/>
                <c:pt idx="0">
                  <c:v>0.25900000000000001</c:v>
                </c:pt>
                <c:pt idx="1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596-87D2-7985FE8B0F2C}"/>
            </c:ext>
          </c:extLst>
        </c:ser>
        <c:ser>
          <c:idx val="1"/>
          <c:order val="1"/>
          <c:tx>
            <c:strRef>
              <c:f>'A19'!$P$5</c:f>
              <c:strCache>
                <c:ptCount val="1"/>
                <c:pt idx="0">
                  <c:v>Korupcija u Crnoj Gori može biti iskorijenjena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'A19'!$Q$3:$R$3</c:f>
              <c:strCache>
                <c:ptCount val="2"/>
                <c:pt idx="0">
                  <c:v>Ženski</c:v>
                </c:pt>
                <c:pt idx="1">
                  <c:v>Muški</c:v>
                </c:pt>
              </c:strCache>
            </c:strRef>
          </c:cat>
          <c:val>
            <c:numRef>
              <c:f>'A19'!$Q$5:$R$5</c:f>
              <c:numCache>
                <c:formatCode>0.0%</c:formatCode>
                <c:ptCount val="2"/>
                <c:pt idx="0">
                  <c:v>7.1999999999999995E-2</c:v>
                </c:pt>
                <c:pt idx="1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596-87D2-7985FE8B0F2C}"/>
            </c:ext>
          </c:extLst>
        </c:ser>
        <c:ser>
          <c:idx val="2"/>
          <c:order val="2"/>
          <c:tx>
            <c:strRef>
              <c:f>'A19'!$P$6</c:f>
              <c:strCache>
                <c:ptCount val="1"/>
                <c:pt idx="0">
                  <c:v>Korupcija u Crnoj Gori može biti znatno smanjena</c:v>
                </c:pt>
              </c:strCache>
            </c:strRef>
          </c:tx>
          <c:spPr>
            <a:solidFill>
              <a:srgbClr val="FFB7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'A19'!$Q$3:$R$3</c:f>
              <c:strCache>
                <c:ptCount val="2"/>
                <c:pt idx="0">
                  <c:v>Ženski</c:v>
                </c:pt>
                <c:pt idx="1">
                  <c:v>Muški</c:v>
                </c:pt>
              </c:strCache>
            </c:strRef>
          </c:cat>
          <c:val>
            <c:numRef>
              <c:f>'A19'!$Q$6:$R$6</c:f>
              <c:numCache>
                <c:formatCode>0.0%</c:formatCode>
                <c:ptCount val="2"/>
                <c:pt idx="0">
                  <c:v>0.40500000000000003</c:v>
                </c:pt>
                <c:pt idx="1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596-87D2-7985FE8B0F2C}"/>
            </c:ext>
          </c:extLst>
        </c:ser>
        <c:ser>
          <c:idx val="3"/>
          <c:order val="3"/>
          <c:tx>
            <c:strRef>
              <c:f>'A19'!$P$7</c:f>
              <c:strCache>
                <c:ptCount val="1"/>
                <c:pt idx="0">
                  <c:v>Korupcija u Crnoj Gori će uvijek postojati, ali može biti ograničena do određenog stepena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'A19'!$Q$3:$R$3</c:f>
              <c:strCache>
                <c:ptCount val="2"/>
                <c:pt idx="0">
                  <c:v>Ženski</c:v>
                </c:pt>
                <c:pt idx="1">
                  <c:v>Muški</c:v>
                </c:pt>
              </c:strCache>
            </c:strRef>
          </c:cat>
          <c:val>
            <c:numRef>
              <c:f>'A19'!$Q$7:$R$7</c:f>
              <c:numCache>
                <c:formatCode>0.0%</c:formatCode>
                <c:ptCount val="2"/>
                <c:pt idx="0">
                  <c:v>0.20300000000000001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596-87D2-7985FE8B0F2C}"/>
            </c:ext>
          </c:extLst>
        </c:ser>
        <c:ser>
          <c:idx val="4"/>
          <c:order val="4"/>
          <c:tx>
            <c:strRef>
              <c:f>'A19'!$P$8</c:f>
              <c:strCache>
                <c:ptCount val="1"/>
                <c:pt idx="0">
                  <c:v>Raširenost korupcije ne može biti smanjena</c:v>
                </c:pt>
              </c:strCache>
            </c:strRef>
          </c:tx>
          <c:spPr>
            <a:solidFill>
              <a:srgbClr val="125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'A19'!$Q$3:$R$3</c:f>
              <c:strCache>
                <c:ptCount val="2"/>
                <c:pt idx="0">
                  <c:v>Ženski</c:v>
                </c:pt>
                <c:pt idx="1">
                  <c:v>Muški</c:v>
                </c:pt>
              </c:strCache>
            </c:strRef>
          </c:cat>
          <c:val>
            <c:numRef>
              <c:f>'A19'!$Q$8:$R$8</c:f>
              <c:numCache>
                <c:formatCode>0.0%</c:formatCode>
                <c:ptCount val="2"/>
                <c:pt idx="0">
                  <c:v>6.0999999999999999E-2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596-87D2-7985FE8B0F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9441999"/>
        <c:axId val="526996127"/>
      </c:barChart>
      <c:catAx>
        <c:axId val="779441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26996127"/>
        <c:crosses val="autoZero"/>
        <c:auto val="1"/>
        <c:lblAlgn val="ctr"/>
        <c:lblOffset val="100"/>
        <c:noMultiLvlLbl val="0"/>
      </c:catAx>
      <c:valAx>
        <c:axId val="52699612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7944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U odnosu na regiju u kojoj ispitanik</a:t>
            </a:r>
            <a:r>
              <a:rPr lang="en-US" baseline="0"/>
              <a:t> </a:t>
            </a:r>
            <a:r>
              <a:rPr lang="sr-Latn-ME" baseline="0"/>
              <a:t>živi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'A2'!$N$23</c:f>
              <c:strCache>
                <c:ptCount val="1"/>
                <c:pt idx="0">
                  <c:v>Skoro svi službenici su uključeni</c:v>
                </c:pt>
              </c:strCache>
            </c:strRef>
          </c:tx>
          <c:spPr>
            <a:solidFill>
              <a:srgbClr val="125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'A2'!$O$22:$Q$22</c:f>
              <c:strCache>
                <c:ptCount val="3"/>
                <c:pt idx="0">
                  <c:v>Sjever</c:v>
                </c:pt>
                <c:pt idx="1">
                  <c:v>Centar</c:v>
                </c:pt>
                <c:pt idx="2">
                  <c:v>Jug</c:v>
                </c:pt>
              </c:strCache>
            </c:strRef>
          </c:cat>
          <c:val>
            <c:numRef>
              <c:f>'A2'!$O$23:$Q$23</c:f>
              <c:numCache>
                <c:formatCode>0.0%</c:formatCode>
                <c:ptCount val="3"/>
                <c:pt idx="0">
                  <c:v>7.1999999999999995E-2</c:v>
                </c:pt>
                <c:pt idx="1">
                  <c:v>8.8999999999999996E-2</c:v>
                </c:pt>
                <c:pt idx="2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8-4B70-9982-0033A7E3FDAC}"/>
            </c:ext>
          </c:extLst>
        </c:ser>
        <c:ser>
          <c:idx val="1"/>
          <c:order val="1"/>
          <c:tx>
            <c:strRef>
              <c:f>'A2'!$N$24</c:f>
              <c:strCache>
                <c:ptCount val="1"/>
                <c:pt idx="0">
                  <c:v>Većina službenika je uključen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'A2'!$O$22:$Q$22</c:f>
              <c:strCache>
                <c:ptCount val="3"/>
                <c:pt idx="0">
                  <c:v>Sjever</c:v>
                </c:pt>
                <c:pt idx="1">
                  <c:v>Centar</c:v>
                </c:pt>
                <c:pt idx="2">
                  <c:v>Jug</c:v>
                </c:pt>
              </c:strCache>
            </c:strRef>
          </c:cat>
          <c:val>
            <c:numRef>
              <c:f>'A2'!$O$24:$Q$24</c:f>
              <c:numCache>
                <c:formatCode>0.0%</c:formatCode>
                <c:ptCount val="3"/>
                <c:pt idx="0">
                  <c:v>0.28199999999999997</c:v>
                </c:pt>
                <c:pt idx="1">
                  <c:v>0.32900000000000001</c:v>
                </c:pt>
                <c:pt idx="2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8-4B70-9982-0033A7E3FDAC}"/>
            </c:ext>
          </c:extLst>
        </c:ser>
        <c:ser>
          <c:idx val="2"/>
          <c:order val="2"/>
          <c:tx>
            <c:strRef>
              <c:f>'A2'!$N$25</c:f>
              <c:strCache>
                <c:ptCount val="1"/>
                <c:pt idx="0">
                  <c:v>Manji broj službenika je uključen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'A2'!$O$22:$Q$22</c:f>
              <c:strCache>
                <c:ptCount val="3"/>
                <c:pt idx="0">
                  <c:v>Sjever</c:v>
                </c:pt>
                <c:pt idx="1">
                  <c:v>Centar</c:v>
                </c:pt>
                <c:pt idx="2">
                  <c:v>Jug</c:v>
                </c:pt>
              </c:strCache>
            </c:strRef>
          </c:cat>
          <c:val>
            <c:numRef>
              <c:f>'A2'!$O$25:$Q$25</c:f>
              <c:numCache>
                <c:formatCode>0.0%</c:formatCode>
                <c:ptCount val="3"/>
                <c:pt idx="0">
                  <c:v>0.39200000000000002</c:v>
                </c:pt>
                <c:pt idx="1">
                  <c:v>0.26600000000000001</c:v>
                </c:pt>
                <c:pt idx="2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8-4B70-9982-0033A7E3FDAC}"/>
            </c:ext>
          </c:extLst>
        </c:ser>
        <c:ser>
          <c:idx val="3"/>
          <c:order val="3"/>
          <c:tx>
            <c:strRef>
              <c:f>'A2'!$N$26</c:f>
              <c:strCache>
                <c:ptCount val="1"/>
                <c:pt idx="0">
                  <c:v>Jedva da je iko od službenika uključen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'A2'!$O$22:$Q$22</c:f>
              <c:strCache>
                <c:ptCount val="3"/>
                <c:pt idx="0">
                  <c:v>Sjever</c:v>
                </c:pt>
                <c:pt idx="1">
                  <c:v>Centar</c:v>
                </c:pt>
                <c:pt idx="2">
                  <c:v>Jug</c:v>
                </c:pt>
              </c:strCache>
            </c:strRef>
          </c:cat>
          <c:val>
            <c:numRef>
              <c:f>'A2'!$O$26:$Q$26</c:f>
              <c:numCache>
                <c:formatCode>0.0%</c:formatCode>
                <c:ptCount val="3"/>
                <c:pt idx="0">
                  <c:v>1.9E-2</c:v>
                </c:pt>
                <c:pt idx="1">
                  <c:v>3.1E-2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8-4B70-9982-0033A7E3FDAC}"/>
            </c:ext>
          </c:extLst>
        </c:ser>
        <c:ser>
          <c:idx val="4"/>
          <c:order val="4"/>
          <c:tx>
            <c:strRef>
              <c:f>'A2'!$N$27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'A2'!$O$22:$Q$22</c:f>
              <c:strCache>
                <c:ptCount val="3"/>
                <c:pt idx="0">
                  <c:v>Sjever</c:v>
                </c:pt>
                <c:pt idx="1">
                  <c:v>Centar</c:v>
                </c:pt>
                <c:pt idx="2">
                  <c:v>Jug</c:v>
                </c:pt>
              </c:strCache>
            </c:strRef>
          </c:cat>
          <c:val>
            <c:numRef>
              <c:f>'A2'!$O$27:$Q$27</c:f>
              <c:numCache>
                <c:formatCode>0.0%</c:formatCode>
                <c:ptCount val="3"/>
                <c:pt idx="0">
                  <c:v>0.23499999999999999</c:v>
                </c:pt>
                <c:pt idx="1">
                  <c:v>0.28499999999999998</c:v>
                </c:pt>
                <c:pt idx="2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8-4B70-9982-0033A7E3FD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1680463"/>
        <c:axId val="587517567"/>
      </c:barChart>
      <c:catAx>
        <c:axId val="711680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87517567"/>
        <c:crosses val="autoZero"/>
        <c:auto val="1"/>
        <c:lblAlgn val="ctr"/>
        <c:lblOffset val="100"/>
        <c:noMultiLvlLbl val="0"/>
      </c:catAx>
      <c:valAx>
        <c:axId val="5875175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11680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sr-Latn-ME"/>
              <a:t>Prema godinama starosti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07577576881824"/>
          <c:y val="8.918261268801414E-2"/>
          <c:w val="0.84378117611118575"/>
          <c:h val="0.52166773971329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'A19'!$P$15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'A19'!$Q$14:$S$14</c:f>
              <c:strCache>
                <c:ptCount val="3"/>
                <c:pt idx="0">
                  <c:v>55+</c:v>
                </c:pt>
                <c:pt idx="1">
                  <c:v>35-54</c:v>
                </c:pt>
                <c:pt idx="2">
                  <c:v>18-34</c:v>
                </c:pt>
              </c:strCache>
            </c:strRef>
          </c:cat>
          <c:val>
            <c:numRef>
              <c:f>'A19'!$Q$15:$S$15</c:f>
              <c:numCache>
                <c:formatCode>0.0%</c:formatCode>
                <c:ptCount val="3"/>
                <c:pt idx="0">
                  <c:v>0.14299999999999999</c:v>
                </c:pt>
                <c:pt idx="1">
                  <c:v>0.29899999999999999</c:v>
                </c:pt>
                <c:pt idx="2">
                  <c:v>0.34300000000000003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9-4332-B1CF-CA7352304F56}"/>
            </c:ext>
          </c:extLst>
        </c:ser>
        <c:ser>
          <c:idx val="1"/>
          <c:order val="1"/>
          <c:tx>
            <c:strRef>
              <c:f>'A19'!$P$16</c:f>
              <c:strCache>
                <c:ptCount val="1"/>
                <c:pt idx="0">
                  <c:v>Korupcija u Crnoj Gori može biti iskorijenjena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'A19'!$Q$14:$S$14</c:f>
              <c:strCache>
                <c:ptCount val="3"/>
                <c:pt idx="0">
                  <c:v>55+</c:v>
                </c:pt>
                <c:pt idx="1">
                  <c:v>35-54</c:v>
                </c:pt>
                <c:pt idx="2">
                  <c:v>18-34</c:v>
                </c:pt>
              </c:strCache>
            </c:strRef>
          </c:cat>
          <c:val>
            <c:numRef>
              <c:f>'A19'!$Q$16:$S$16</c:f>
              <c:numCache>
                <c:formatCode>0.0%</c:formatCode>
                <c:ptCount val="3"/>
                <c:pt idx="0">
                  <c:v>0.113</c:v>
                </c:pt>
                <c:pt idx="1">
                  <c:v>6.6000000000000003E-2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9-4332-B1CF-CA7352304F56}"/>
            </c:ext>
          </c:extLst>
        </c:ser>
        <c:ser>
          <c:idx val="2"/>
          <c:order val="2"/>
          <c:tx>
            <c:strRef>
              <c:f>'A19'!$P$17</c:f>
              <c:strCache>
                <c:ptCount val="1"/>
                <c:pt idx="0">
                  <c:v>Korupcija u Crnoj Gori može biti znatno smanjena</c:v>
                </c:pt>
              </c:strCache>
            </c:strRef>
          </c:tx>
          <c:spPr>
            <a:solidFill>
              <a:srgbClr val="FFB7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'A19'!$Q$14:$S$14</c:f>
              <c:strCache>
                <c:ptCount val="3"/>
                <c:pt idx="0">
                  <c:v>55+</c:v>
                </c:pt>
                <c:pt idx="1">
                  <c:v>35-54</c:v>
                </c:pt>
                <c:pt idx="2">
                  <c:v>18-34</c:v>
                </c:pt>
              </c:strCache>
            </c:strRef>
          </c:cat>
          <c:val>
            <c:numRef>
              <c:f>'A19'!$Q$17:$S$17</c:f>
              <c:numCache>
                <c:formatCode>0.0%</c:formatCode>
                <c:ptCount val="3"/>
                <c:pt idx="0">
                  <c:v>0.45600000000000002</c:v>
                </c:pt>
                <c:pt idx="1">
                  <c:v>0.40300000000000002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9-4332-B1CF-CA7352304F56}"/>
            </c:ext>
          </c:extLst>
        </c:ser>
        <c:ser>
          <c:idx val="3"/>
          <c:order val="3"/>
          <c:tx>
            <c:strRef>
              <c:f>'A19'!$P$18</c:f>
              <c:strCache>
                <c:ptCount val="1"/>
                <c:pt idx="0">
                  <c:v>Korupcija u Crnoj Gori će uvijek postojati, ali može biti ograničena do određenog stepena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'A19'!$Q$14:$S$14</c:f>
              <c:strCache>
                <c:ptCount val="3"/>
                <c:pt idx="0">
                  <c:v>55+</c:v>
                </c:pt>
                <c:pt idx="1">
                  <c:v>35-54</c:v>
                </c:pt>
                <c:pt idx="2">
                  <c:v>18-34</c:v>
                </c:pt>
              </c:strCache>
            </c:strRef>
          </c:cat>
          <c:val>
            <c:numRef>
              <c:f>'A19'!$Q$18:$S$18</c:f>
              <c:numCache>
                <c:formatCode>0.0%</c:formatCode>
                <c:ptCount val="3"/>
                <c:pt idx="0">
                  <c:v>0.16500000000000001</c:v>
                </c:pt>
                <c:pt idx="1">
                  <c:v>0.2</c:v>
                </c:pt>
                <c:pt idx="2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E9-4332-B1CF-CA7352304F56}"/>
            </c:ext>
          </c:extLst>
        </c:ser>
        <c:ser>
          <c:idx val="4"/>
          <c:order val="4"/>
          <c:tx>
            <c:strRef>
              <c:f>'A19'!$P$19</c:f>
              <c:strCache>
                <c:ptCount val="1"/>
                <c:pt idx="0">
                  <c:v>Raširenost korupcije ne može biti smanjena</c:v>
                </c:pt>
              </c:strCache>
            </c:strRef>
          </c:tx>
          <c:spPr>
            <a:solidFill>
              <a:srgbClr val="0230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'A19'!$Q$14:$S$14</c:f>
              <c:strCache>
                <c:ptCount val="3"/>
                <c:pt idx="0">
                  <c:v>55+</c:v>
                </c:pt>
                <c:pt idx="1">
                  <c:v>35-54</c:v>
                </c:pt>
                <c:pt idx="2">
                  <c:v>18-34</c:v>
                </c:pt>
              </c:strCache>
            </c:strRef>
          </c:cat>
          <c:val>
            <c:numRef>
              <c:f>'A19'!$Q$19:$S$19</c:f>
              <c:numCache>
                <c:formatCode>0.0%</c:formatCode>
                <c:ptCount val="3"/>
                <c:pt idx="0">
                  <c:v>0.124</c:v>
                </c:pt>
                <c:pt idx="1">
                  <c:v>3.3000000000000002E-2</c:v>
                </c:pt>
                <c:pt idx="2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E9-4332-B1CF-CA7352304F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9468911"/>
        <c:axId val="449403551"/>
      </c:barChart>
      <c:catAx>
        <c:axId val="77946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49403551"/>
        <c:crosses val="autoZero"/>
        <c:auto val="1"/>
        <c:lblAlgn val="ctr"/>
        <c:lblOffset val="100"/>
        <c:noMultiLvlLbl val="0"/>
      </c:catAx>
      <c:valAx>
        <c:axId val="44940355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7946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79600912480683"/>
          <c:y val="0.65202341598632496"/>
          <c:w val="0.8164797990245064"/>
          <c:h val="0.32782537551898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A19P!$B$2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A19P!$A$3:$A$7</c:f>
              <c:strCache>
                <c:ptCount val="5"/>
                <c:pt idx="0">
                  <c:v>Ne znam/Bez odgovora</c:v>
                </c:pt>
                <c:pt idx="1">
                  <c:v>Korupcija u Crnoj Gori može biti znatno smanjena</c:v>
                </c:pt>
                <c:pt idx="2">
                  <c:v>Korupcija u Crnoj Gori će uvijek postojati, ali može biti ograničena do određenog stepena</c:v>
                </c:pt>
                <c:pt idx="3">
                  <c:v>Korupcija u Crnoj Gori može biti iskorijenjena</c:v>
                </c:pt>
                <c:pt idx="4">
                  <c:v>Raširenost korupcije ne može biti smanjena</c:v>
                </c:pt>
              </c:strCache>
            </c:strRef>
          </c:cat>
          <c:val>
            <c:numRef>
              <c:f>A19P!$B$3:$B$7</c:f>
              <c:numCache>
                <c:formatCode>0.0%</c:formatCode>
                <c:ptCount val="5"/>
                <c:pt idx="0">
                  <c:v>6.3E-2</c:v>
                </c:pt>
                <c:pt idx="1">
                  <c:v>0.41499999999999998</c:v>
                </c:pt>
                <c:pt idx="2">
                  <c:v>0.32600000000000001</c:v>
                </c:pt>
                <c:pt idx="3">
                  <c:v>0.104</c:v>
                </c:pt>
                <c:pt idx="4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E-4CFD-BF0D-BD474156EE11}"/>
            </c:ext>
          </c:extLst>
        </c:ser>
        <c:ser>
          <c:idx val="1"/>
          <c:order val="1"/>
          <c:tx>
            <c:strRef>
              <c:f>A19P!$C$2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A19P!$A$3:$A$7</c:f>
              <c:strCache>
                <c:ptCount val="5"/>
                <c:pt idx="0">
                  <c:v>Ne znam/Bez odgovora</c:v>
                </c:pt>
                <c:pt idx="1">
                  <c:v>Korupcija u Crnoj Gori može biti znatno smanjena</c:v>
                </c:pt>
                <c:pt idx="2">
                  <c:v>Korupcija u Crnoj Gori će uvijek postojati, ali može biti ograničena do određenog stepena</c:v>
                </c:pt>
                <c:pt idx="3">
                  <c:v>Korupcija u Crnoj Gori može biti iskorijenjena</c:v>
                </c:pt>
                <c:pt idx="4">
                  <c:v>Raširenost korupcije ne može biti smanjena</c:v>
                </c:pt>
              </c:strCache>
            </c:strRef>
          </c:cat>
          <c:val>
            <c:numRef>
              <c:f>A19P!$C$3:$C$7</c:f>
              <c:numCache>
                <c:formatCode>0.0%</c:formatCode>
                <c:ptCount val="5"/>
                <c:pt idx="0">
                  <c:v>0.25600000000000001</c:v>
                </c:pt>
                <c:pt idx="1">
                  <c:v>7.6999999999999999E-2</c:v>
                </c:pt>
                <c:pt idx="2">
                  <c:v>0.40100000000000002</c:v>
                </c:pt>
                <c:pt idx="3">
                  <c:v>0.192</c:v>
                </c:pt>
                <c:pt idx="4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E-4CFD-BF0D-BD474156EE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42015"/>
        <c:axId val="978456895"/>
      </c:barChart>
      <c:catAx>
        <c:axId val="978442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56895"/>
        <c:crosses val="autoZero"/>
        <c:auto val="1"/>
        <c:lblAlgn val="ctr"/>
        <c:lblOffset val="100"/>
        <c:noMultiLvlLbl val="0"/>
      </c:catAx>
      <c:valAx>
        <c:axId val="97845689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4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'SC1'!$A$4</c:f>
              <c:strCache>
                <c:ptCount val="1"/>
                <c:pt idx="0">
                  <c:v>Veliki</c:v>
                </c:pt>
              </c:strCache>
            </c:strRef>
          </c:tx>
          <c:spPr>
            <a:solidFill>
              <a:srgbClr val="0230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'SC1'!$B$3:$E$3</c:f>
              <c:strCache>
                <c:ptCount val="4"/>
                <c:pt idx="0">
                  <c:v>Evropska komisija</c:v>
                </c:pt>
                <c:pt idx="1">
                  <c:v>Sjedinjene Američke Države</c:v>
                </c:pt>
                <c:pt idx="2">
                  <c:v>Kina</c:v>
                </c:pt>
                <c:pt idx="3">
                  <c:v>Rusija</c:v>
                </c:pt>
              </c:strCache>
            </c:strRef>
          </c:cat>
          <c:val>
            <c:numRef>
              <c:f>'SC1'!$B$4:$E$4</c:f>
              <c:numCache>
                <c:formatCode>0.0%</c:formatCode>
                <c:ptCount val="4"/>
                <c:pt idx="0">
                  <c:v>0.36799999999999999</c:v>
                </c:pt>
                <c:pt idx="1">
                  <c:v>0.26800000000000002</c:v>
                </c:pt>
                <c:pt idx="2">
                  <c:v>0.14000000000000001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4-4970-8DA6-FF41CD7EC35D}"/>
            </c:ext>
          </c:extLst>
        </c:ser>
        <c:ser>
          <c:idx val="1"/>
          <c:order val="1"/>
          <c:tx>
            <c:strRef>
              <c:f>'SC1'!$A$5</c:f>
              <c:strCache>
                <c:ptCount val="1"/>
                <c:pt idx="0">
                  <c:v>Djelimičan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'SC1'!$B$3:$E$3</c:f>
              <c:strCache>
                <c:ptCount val="4"/>
                <c:pt idx="0">
                  <c:v>Evropska komisija</c:v>
                </c:pt>
                <c:pt idx="1">
                  <c:v>Sjedinjene Američke Države</c:v>
                </c:pt>
                <c:pt idx="2">
                  <c:v>Kina</c:v>
                </c:pt>
                <c:pt idx="3">
                  <c:v>Rusija</c:v>
                </c:pt>
              </c:strCache>
            </c:strRef>
          </c:cat>
          <c:val>
            <c:numRef>
              <c:f>'SC1'!$B$5:$E$5</c:f>
              <c:numCache>
                <c:formatCode>0.0%</c:formatCode>
                <c:ptCount val="4"/>
                <c:pt idx="0">
                  <c:v>0.317</c:v>
                </c:pt>
                <c:pt idx="1">
                  <c:v>0.35499999999999998</c:v>
                </c:pt>
                <c:pt idx="2">
                  <c:v>0.32300000000000001</c:v>
                </c:pt>
                <c:pt idx="3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4-4970-8DA6-FF41CD7EC35D}"/>
            </c:ext>
          </c:extLst>
        </c:ser>
        <c:ser>
          <c:idx val="2"/>
          <c:order val="2"/>
          <c:tx>
            <c:strRef>
              <c:f>'SC1'!$A$6</c:f>
              <c:strCache>
                <c:ptCount val="1"/>
                <c:pt idx="0">
                  <c:v>Mali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'SC1'!$B$3:$E$3</c:f>
              <c:strCache>
                <c:ptCount val="4"/>
                <c:pt idx="0">
                  <c:v>Evropska komisija</c:v>
                </c:pt>
                <c:pt idx="1">
                  <c:v>Sjedinjene Američke Države</c:v>
                </c:pt>
                <c:pt idx="2">
                  <c:v>Kina</c:v>
                </c:pt>
                <c:pt idx="3">
                  <c:v>Rusija</c:v>
                </c:pt>
              </c:strCache>
            </c:strRef>
          </c:cat>
          <c:val>
            <c:numRef>
              <c:f>'SC1'!$B$6:$E$6</c:f>
              <c:numCache>
                <c:formatCode>0.0%</c:formatCode>
                <c:ptCount val="4"/>
                <c:pt idx="0">
                  <c:v>0.14499999999999999</c:v>
                </c:pt>
                <c:pt idx="1">
                  <c:v>0.218</c:v>
                </c:pt>
                <c:pt idx="2">
                  <c:v>0.28399999999999997</c:v>
                </c:pt>
                <c:pt idx="3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4-4970-8DA6-FF41CD7EC35D}"/>
            </c:ext>
          </c:extLst>
        </c:ser>
        <c:ser>
          <c:idx val="3"/>
          <c:order val="3"/>
          <c:tx>
            <c:strRef>
              <c:f>'SC1'!$A$7</c:f>
              <c:strCache>
                <c:ptCount val="1"/>
                <c:pt idx="0">
                  <c:v>Nikakav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'SC1'!$B$3:$E$3</c:f>
              <c:strCache>
                <c:ptCount val="4"/>
                <c:pt idx="0">
                  <c:v>Evropska komisija</c:v>
                </c:pt>
                <c:pt idx="1">
                  <c:v>Sjedinjene Američke Države</c:v>
                </c:pt>
                <c:pt idx="2">
                  <c:v>Kina</c:v>
                </c:pt>
                <c:pt idx="3">
                  <c:v>Rusija</c:v>
                </c:pt>
              </c:strCache>
            </c:strRef>
          </c:cat>
          <c:val>
            <c:numRef>
              <c:f>'SC1'!$B$7:$E$7</c:f>
              <c:numCache>
                <c:formatCode>0.0%</c:formatCode>
                <c:ptCount val="4"/>
                <c:pt idx="0">
                  <c:v>6.9000000000000006E-2</c:v>
                </c:pt>
                <c:pt idx="1">
                  <c:v>5.1999999999999998E-2</c:v>
                </c:pt>
                <c:pt idx="2">
                  <c:v>0.126</c:v>
                </c:pt>
                <c:pt idx="3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84-4970-8DA6-FF41CD7EC35D}"/>
            </c:ext>
          </c:extLst>
        </c:ser>
        <c:ser>
          <c:idx val="4"/>
          <c:order val="4"/>
          <c:tx>
            <c:strRef>
              <c:f>'SC1'!$A$8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'SC1'!$B$3:$E$3</c:f>
              <c:strCache>
                <c:ptCount val="4"/>
                <c:pt idx="0">
                  <c:v>Evropska komisija</c:v>
                </c:pt>
                <c:pt idx="1">
                  <c:v>Sjedinjene Američke Države</c:v>
                </c:pt>
                <c:pt idx="2">
                  <c:v>Kina</c:v>
                </c:pt>
                <c:pt idx="3">
                  <c:v>Rusija</c:v>
                </c:pt>
              </c:strCache>
            </c:strRef>
          </c:cat>
          <c:val>
            <c:numRef>
              <c:f>'SC1'!$B$8:$E$8</c:f>
              <c:numCache>
                <c:formatCode>0.0%</c:formatCode>
                <c:ptCount val="4"/>
                <c:pt idx="0">
                  <c:v>0.1</c:v>
                </c:pt>
                <c:pt idx="1">
                  <c:v>0.107</c:v>
                </c:pt>
                <c:pt idx="2">
                  <c:v>0.126</c:v>
                </c:pt>
                <c:pt idx="3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84-4970-8DA6-FF41CD7EC3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473695"/>
        <c:axId val="978474175"/>
      </c:barChart>
      <c:catAx>
        <c:axId val="97847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74175"/>
        <c:crosses val="autoZero"/>
        <c:auto val="1"/>
        <c:lblAlgn val="ctr"/>
        <c:lblOffset val="100"/>
        <c:noMultiLvlLbl val="0"/>
      </c:catAx>
      <c:valAx>
        <c:axId val="97847417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784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'SC2'!$A$4</c:f>
              <c:strCache>
                <c:ptCount val="1"/>
                <c:pt idx="0">
                  <c:v>Često</c:v>
                </c:pt>
              </c:strCache>
            </c:strRef>
          </c:tx>
          <c:spPr>
            <a:solidFill>
              <a:srgbClr val="0230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'SC2'!$B$3:$D$3</c:f>
              <c:strCache>
                <c:ptCount val="3"/>
                <c:pt idx="0">
                  <c:v>Infrastrukturni projekti (npr. putevi, energija)</c:v>
                </c:pt>
                <c:pt idx="1">
                  <c:v>Političke donacije</c:v>
                </c:pt>
                <c:pt idx="2">
                  <c:v>Biznis dogovori (npr. spajanja, preuzimanja)</c:v>
                </c:pt>
              </c:strCache>
            </c:strRef>
          </c:cat>
          <c:val>
            <c:numRef>
              <c:f>'SC2'!$B$4:$D$4</c:f>
              <c:numCache>
                <c:formatCode>0.0%</c:formatCode>
                <c:ptCount val="3"/>
                <c:pt idx="0">
                  <c:v>0.13300000000000001</c:v>
                </c:pt>
                <c:pt idx="1">
                  <c:v>9.2999999999999999E-2</c:v>
                </c:pt>
                <c:pt idx="2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1-4CE0-A86E-FFEC80045386}"/>
            </c:ext>
          </c:extLst>
        </c:ser>
        <c:ser>
          <c:idx val="1"/>
          <c:order val="1"/>
          <c:tx>
            <c:strRef>
              <c:f>'SC2'!$A$5</c:f>
              <c:strCache>
                <c:ptCount val="1"/>
                <c:pt idx="0">
                  <c:v>Ponekad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'SC2'!$B$3:$D$3</c:f>
              <c:strCache>
                <c:ptCount val="3"/>
                <c:pt idx="0">
                  <c:v>Infrastrukturni projekti (npr. putevi, energija)</c:v>
                </c:pt>
                <c:pt idx="1">
                  <c:v>Političke donacije</c:v>
                </c:pt>
                <c:pt idx="2">
                  <c:v>Biznis dogovori (npr. spajanja, preuzimanja)</c:v>
                </c:pt>
              </c:strCache>
            </c:strRef>
          </c:cat>
          <c:val>
            <c:numRef>
              <c:f>'SC2'!$B$5:$D$5</c:f>
              <c:numCache>
                <c:formatCode>0.0%</c:formatCode>
                <c:ptCount val="3"/>
                <c:pt idx="0">
                  <c:v>0.36899999999999999</c:v>
                </c:pt>
                <c:pt idx="1">
                  <c:v>0.316</c:v>
                </c:pt>
                <c:pt idx="2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1-4CE0-A86E-FFEC80045386}"/>
            </c:ext>
          </c:extLst>
        </c:ser>
        <c:ser>
          <c:idx val="2"/>
          <c:order val="2"/>
          <c:tx>
            <c:strRef>
              <c:f>'SC2'!$A$6</c:f>
              <c:strCache>
                <c:ptCount val="1"/>
                <c:pt idx="0">
                  <c:v>Rijetko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'SC2'!$B$3:$D$3</c:f>
              <c:strCache>
                <c:ptCount val="3"/>
                <c:pt idx="0">
                  <c:v>Infrastrukturni projekti (npr. putevi, energija)</c:v>
                </c:pt>
                <c:pt idx="1">
                  <c:v>Političke donacije</c:v>
                </c:pt>
                <c:pt idx="2">
                  <c:v>Biznis dogovori (npr. spajanja, preuzimanja)</c:v>
                </c:pt>
              </c:strCache>
            </c:strRef>
          </c:cat>
          <c:val>
            <c:numRef>
              <c:f>'SC2'!$B$6:$D$6</c:f>
              <c:numCache>
                <c:formatCode>0.0%</c:formatCode>
                <c:ptCount val="3"/>
                <c:pt idx="0">
                  <c:v>0.30299999999999999</c:v>
                </c:pt>
                <c:pt idx="1">
                  <c:v>0.36599999999999999</c:v>
                </c:pt>
                <c:pt idx="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B1-4CE0-A86E-FFEC80045386}"/>
            </c:ext>
          </c:extLst>
        </c:ser>
        <c:ser>
          <c:idx val="3"/>
          <c:order val="3"/>
          <c:tx>
            <c:strRef>
              <c:f>'SC2'!$A$7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'SC2'!$B$3:$D$3</c:f>
              <c:strCache>
                <c:ptCount val="3"/>
                <c:pt idx="0">
                  <c:v>Infrastrukturni projekti (npr. putevi, energija)</c:v>
                </c:pt>
                <c:pt idx="1">
                  <c:v>Političke donacije</c:v>
                </c:pt>
                <c:pt idx="2">
                  <c:v>Biznis dogovori (npr. spajanja, preuzimanja)</c:v>
                </c:pt>
              </c:strCache>
            </c:strRef>
          </c:cat>
          <c:val>
            <c:numRef>
              <c:f>'SC2'!$B$7:$D$7</c:f>
              <c:numCache>
                <c:formatCode>0.0%</c:formatCode>
                <c:ptCount val="3"/>
                <c:pt idx="0">
                  <c:v>8.2000000000000003E-2</c:v>
                </c:pt>
                <c:pt idx="1">
                  <c:v>8.4000000000000005E-2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B1-4CE0-A86E-FFEC80045386}"/>
            </c:ext>
          </c:extLst>
        </c:ser>
        <c:ser>
          <c:idx val="4"/>
          <c:order val="4"/>
          <c:tx>
            <c:strRef>
              <c:f>'SC2'!$A$8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'SC2'!$B$3:$D$3</c:f>
              <c:strCache>
                <c:ptCount val="3"/>
                <c:pt idx="0">
                  <c:v>Infrastrukturni projekti (npr. putevi, energija)</c:v>
                </c:pt>
                <c:pt idx="1">
                  <c:v>Političke donacije</c:v>
                </c:pt>
                <c:pt idx="2">
                  <c:v>Biznis dogovori (npr. spajanja, preuzimanja)</c:v>
                </c:pt>
              </c:strCache>
            </c:strRef>
          </c:cat>
          <c:val>
            <c:numRef>
              <c:f>'SC2'!$B$8:$D$8</c:f>
              <c:numCache>
                <c:formatCode>0.0%</c:formatCode>
                <c:ptCount val="3"/>
                <c:pt idx="0">
                  <c:v>0.112</c:v>
                </c:pt>
                <c:pt idx="1">
                  <c:v>0.14099999999999999</c:v>
                </c:pt>
                <c:pt idx="2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B1-4CE0-A86E-FFEC800453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412735"/>
        <c:axId val="978413215"/>
      </c:barChart>
      <c:catAx>
        <c:axId val="97841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13215"/>
        <c:crosses val="autoZero"/>
        <c:auto val="1"/>
        <c:lblAlgn val="ctr"/>
        <c:lblOffset val="100"/>
        <c:noMultiLvlLbl val="0"/>
      </c:catAx>
      <c:valAx>
        <c:axId val="97841321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7841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93153980752405"/>
          <c:y val="6.4814814814814811E-2"/>
          <c:w val="0.7582906824146982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30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2F-4CCB-AADE-0EA86DB83111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2F-4CCB-AADE-0EA86DB83111}"/>
              </c:ext>
            </c:extLst>
          </c:dPt>
          <c:dPt>
            <c:idx val="3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2F-4CCB-AADE-0EA86DB8311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2F-4CCB-AADE-0EA86DB831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'SC3'!$A$4:$A$8</c:f>
              <c:strCache>
                <c:ptCount val="5"/>
                <c:pt idx="0">
                  <c:v>Veoma često</c:v>
                </c:pt>
                <c:pt idx="1">
                  <c:v>Ponekad</c:v>
                </c:pt>
                <c:pt idx="2">
                  <c:v>Rijetko</c:v>
                </c:pt>
                <c:pt idx="3">
                  <c:v>Nikada</c:v>
                </c:pt>
                <c:pt idx="4">
                  <c:v>Ne znam</c:v>
                </c:pt>
              </c:strCache>
            </c:strRef>
          </c:cat>
          <c:val>
            <c:numRef>
              <c:f>'SC3'!$B$4:$B$8</c:f>
              <c:numCache>
                <c:formatCode>0.0%</c:formatCode>
                <c:ptCount val="5"/>
                <c:pt idx="0">
                  <c:v>0.13600000000000001</c:v>
                </c:pt>
                <c:pt idx="1">
                  <c:v>0.35699999999999998</c:v>
                </c:pt>
                <c:pt idx="2">
                  <c:v>0.16800000000000001</c:v>
                </c:pt>
                <c:pt idx="3">
                  <c:v>5.5E-2</c:v>
                </c:pt>
                <c:pt idx="4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2F-4CCB-AADE-0EA86DB831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355135"/>
        <c:axId val="978361855"/>
      </c:barChart>
      <c:catAx>
        <c:axId val="9783551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361855"/>
        <c:crosses val="autoZero"/>
        <c:auto val="1"/>
        <c:lblAlgn val="ctr"/>
        <c:lblOffset val="100"/>
        <c:noMultiLvlLbl val="0"/>
      </c:catAx>
      <c:valAx>
        <c:axId val="97836185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978355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2304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19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72-4186-A893-FFE47A00720B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72-4186-A893-FFE47A00720B}"/>
              </c:ext>
            </c:extLst>
          </c:dPt>
          <c:dPt>
            <c:idx val="3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72-4186-A893-FFE47A00720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72-4186-A893-FFE47A0072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'SC4'!$A$3:$A$7</c:f>
              <c:strCache>
                <c:ptCount val="5"/>
                <c:pt idx="0">
                  <c:v>Veoma često</c:v>
                </c:pt>
                <c:pt idx="1">
                  <c:v>Ponekad</c:v>
                </c:pt>
                <c:pt idx="2">
                  <c:v>Rijetko</c:v>
                </c:pt>
                <c:pt idx="3">
                  <c:v>Nikada</c:v>
                </c:pt>
                <c:pt idx="4">
                  <c:v>Ne znam</c:v>
                </c:pt>
              </c:strCache>
            </c:strRef>
          </c:cat>
          <c:val>
            <c:numRef>
              <c:f>'SC4'!$B$3:$B$7</c:f>
              <c:numCache>
                <c:formatCode>0.0%</c:formatCode>
                <c:ptCount val="5"/>
                <c:pt idx="0">
                  <c:v>0.20399999999999999</c:v>
                </c:pt>
                <c:pt idx="1">
                  <c:v>0.34599999999999997</c:v>
                </c:pt>
                <c:pt idx="2">
                  <c:v>0.14799999999999999</c:v>
                </c:pt>
                <c:pt idx="3">
                  <c:v>6.7000000000000004E-2</c:v>
                </c:pt>
                <c:pt idx="4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72-4186-A893-FFE47A0072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367135"/>
        <c:axId val="978350815"/>
      </c:barChart>
      <c:catAx>
        <c:axId val="9783671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350815"/>
        <c:crosses val="autoZero"/>
        <c:auto val="1"/>
        <c:lblAlgn val="ctr"/>
        <c:lblOffset val="100"/>
        <c:noMultiLvlLbl val="0"/>
      </c:catAx>
      <c:valAx>
        <c:axId val="97835081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97836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2216009386006E-2"/>
          <c:y val="3.8379089248003366E-2"/>
          <c:w val="0.90775857753143174"/>
          <c:h val="0.771016397513958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9-4D4D-B0A0-440AB3318A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'SC5'!$A$3:$A$8</c:f>
              <c:strCache>
                <c:ptCount val="6"/>
                <c:pt idx="0">
                  <c:v>Političkih partija</c:v>
                </c:pt>
                <c:pt idx="1">
                  <c:v>Biznis elita</c:v>
                </c:pt>
                <c:pt idx="2">
                  <c:v>Stranih vlada ili kompanija</c:v>
                </c:pt>
                <c:pt idx="3">
                  <c:v>Međunarodnih organizacija (npr. EU, MMF)</c:v>
                </c:pt>
                <c:pt idx="4">
                  <c:v>Javnosti</c:v>
                </c:pt>
                <c:pt idx="5">
                  <c:v>Ne znam </c:v>
                </c:pt>
              </c:strCache>
            </c:strRef>
          </c:cat>
          <c:val>
            <c:numRef>
              <c:f>'SC5'!$B$3:$B$8</c:f>
              <c:numCache>
                <c:formatCode>0.0%</c:formatCode>
                <c:ptCount val="6"/>
                <c:pt idx="0">
                  <c:v>0.376</c:v>
                </c:pt>
                <c:pt idx="1">
                  <c:v>0.188</c:v>
                </c:pt>
                <c:pt idx="2">
                  <c:v>9.6000000000000002E-2</c:v>
                </c:pt>
                <c:pt idx="3">
                  <c:v>5.7000000000000002E-2</c:v>
                </c:pt>
                <c:pt idx="4">
                  <c:v>5.0999999999999997E-2</c:v>
                </c:pt>
                <c:pt idx="5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9-4D4D-B0A0-440AB3318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388255"/>
        <c:axId val="978402655"/>
      </c:barChart>
      <c:catAx>
        <c:axId val="97838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02655"/>
        <c:crosses val="autoZero"/>
        <c:auto val="1"/>
        <c:lblAlgn val="ctr"/>
        <c:lblOffset val="100"/>
        <c:noMultiLvlLbl val="0"/>
      </c:catAx>
      <c:valAx>
        <c:axId val="97840265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7838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2304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19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0-4540-A272-3A5F19FC81B7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10-4540-A272-3A5F19FC81B7}"/>
              </c:ext>
            </c:extLst>
          </c:dPt>
          <c:dPt>
            <c:idx val="3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10-4540-A272-3A5F19FC81B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10-4540-A272-3A5F19FC81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'SC6'!$A$3:$A$7</c:f>
              <c:strCache>
                <c:ptCount val="5"/>
                <c:pt idx="0">
                  <c:v>Veoma vjerovatno</c:v>
                </c:pt>
                <c:pt idx="1">
                  <c:v>Djelimično vjerovatno</c:v>
                </c:pt>
                <c:pt idx="2">
                  <c:v>Malo vjerovatno</c:v>
                </c:pt>
                <c:pt idx="3">
                  <c:v>Nimalo vjerovatno</c:v>
                </c:pt>
                <c:pt idx="4">
                  <c:v>Ne znam </c:v>
                </c:pt>
              </c:strCache>
            </c:strRef>
          </c:cat>
          <c:val>
            <c:numRef>
              <c:f>'SC6'!$B$3:$B$7</c:f>
              <c:numCache>
                <c:formatCode>0.0%</c:formatCode>
                <c:ptCount val="5"/>
                <c:pt idx="0">
                  <c:v>0.111</c:v>
                </c:pt>
                <c:pt idx="1">
                  <c:v>0.372</c:v>
                </c:pt>
                <c:pt idx="2">
                  <c:v>0.214</c:v>
                </c:pt>
                <c:pt idx="3">
                  <c:v>0.04</c:v>
                </c:pt>
                <c:pt idx="4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10-4540-A272-3A5F19FC81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370495"/>
        <c:axId val="978354175"/>
      </c:barChart>
      <c:catAx>
        <c:axId val="9783704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354175"/>
        <c:crosses val="autoZero"/>
        <c:auto val="1"/>
        <c:lblAlgn val="ctr"/>
        <c:lblOffset val="100"/>
        <c:noMultiLvlLbl val="0"/>
      </c:catAx>
      <c:valAx>
        <c:axId val="97835417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97837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F7-4B48-99B2-95F9E7CAE1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'SC7'!$A$3:$A$8</c:f>
              <c:strCache>
                <c:ptCount val="6"/>
                <c:pt idx="0">
                  <c:v>Korupcija nacionalnih političara i zvaničnika</c:v>
                </c:pt>
                <c:pt idx="1">
                  <c:v>Podređivanje javnih institucija privatnim ili političkim interesima</c:v>
                </c:pt>
                <c:pt idx="2">
                  <c:v>Nedostatak odgovornosti i transparentnosti</c:v>
                </c:pt>
                <c:pt idx="3">
                  <c:v>Uticaj stranih sila</c:v>
                </c:pt>
                <c:pt idx="4">
                  <c:v>Slaba vladavina prava</c:v>
                </c:pt>
                <c:pt idx="5">
                  <c:v>Ne znam</c:v>
                </c:pt>
              </c:strCache>
            </c:strRef>
          </c:cat>
          <c:val>
            <c:numRef>
              <c:f>'SC7'!$B$3:$B$8</c:f>
              <c:numCache>
                <c:formatCode>0.0%</c:formatCode>
                <c:ptCount val="6"/>
                <c:pt idx="0">
                  <c:v>0.23400000000000001</c:v>
                </c:pt>
                <c:pt idx="1">
                  <c:v>0.20499999999999999</c:v>
                </c:pt>
                <c:pt idx="2">
                  <c:v>0.13600000000000001</c:v>
                </c:pt>
                <c:pt idx="3">
                  <c:v>0.104</c:v>
                </c:pt>
                <c:pt idx="4">
                  <c:v>6.5000000000000002E-2</c:v>
                </c:pt>
                <c:pt idx="5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7-4B48-99B2-95F9E7CAE1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371935"/>
        <c:axId val="978356095"/>
      </c:barChart>
      <c:catAx>
        <c:axId val="9783719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356095"/>
        <c:crosses val="autoZero"/>
        <c:auto val="1"/>
        <c:lblAlgn val="ctr"/>
        <c:lblOffset val="100"/>
        <c:noMultiLvlLbl val="0"/>
      </c:catAx>
      <c:valAx>
        <c:axId val="97835609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978371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74628089399098"/>
          <c:y val="5.9499649262983761E-2"/>
          <c:w val="0.43801789947429437"/>
          <c:h val="0.881000701474032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19E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98-4B39-94C1-E9BDD7563D9E}"/>
              </c:ext>
            </c:extLst>
          </c:dPt>
          <c:dPt>
            <c:idx val="1"/>
            <c:invertIfNegative val="0"/>
            <c:bubble3D val="0"/>
            <c:spPr>
              <a:solidFill>
                <a:srgbClr val="FFB9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98-4B39-94C1-E9BDD7563D9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98-4B39-94C1-E9BDD7563D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'J1'!$A$3:$A$5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 </c:v>
                </c:pt>
              </c:strCache>
            </c:strRef>
          </c:cat>
          <c:val>
            <c:numRef>
              <c:f>'J1'!$B$3:$B$5</c:f>
              <c:numCache>
                <c:formatCode>0.0%</c:formatCode>
                <c:ptCount val="3"/>
                <c:pt idx="0">
                  <c:v>6.6000000000000003E-2</c:v>
                </c:pt>
                <c:pt idx="1">
                  <c:v>0.68799999999999994</c:v>
                </c:pt>
                <c:pt idx="2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98-4B39-94C1-E9BDD7563D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3835824"/>
        <c:axId val="523843024"/>
      </c:barChart>
      <c:valAx>
        <c:axId val="52384302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23835824"/>
        <c:crosses val="autoZero"/>
        <c:crossBetween val="between"/>
      </c:valAx>
      <c:catAx>
        <c:axId val="523835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23843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'A2 P'!$B$3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 P'!$A$4:$A$8</c:f>
              <c:strCache>
                <c:ptCount val="5"/>
                <c:pt idx="0">
                  <c:v>Skoro svi službenici su uključeni</c:v>
                </c:pt>
                <c:pt idx="1">
                  <c:v>Većina službenika je uključen</c:v>
                </c:pt>
                <c:pt idx="2">
                  <c:v>Manji broj službenika je uključen</c:v>
                </c:pt>
                <c:pt idx="3">
                  <c:v>Jedva da je iko od službenika uključen</c:v>
                </c:pt>
                <c:pt idx="4">
                  <c:v>Ne znam/Bez odgovora</c:v>
                </c:pt>
              </c:strCache>
            </c:strRef>
          </c:cat>
          <c:val>
            <c:numRef>
              <c:f>'A2 P'!$B$4:$B$8</c:f>
              <c:numCache>
                <c:formatCode>0.0%</c:formatCode>
                <c:ptCount val="5"/>
                <c:pt idx="0">
                  <c:v>7.8E-2</c:v>
                </c:pt>
                <c:pt idx="1">
                  <c:v>0.313</c:v>
                </c:pt>
                <c:pt idx="2">
                  <c:v>0.34300000000000003</c:v>
                </c:pt>
                <c:pt idx="3">
                  <c:v>2.5000000000000001E-2</c:v>
                </c:pt>
                <c:pt idx="4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8-4F20-9E34-ED490BBF546E}"/>
            </c:ext>
          </c:extLst>
        </c:ser>
        <c:ser>
          <c:idx val="1"/>
          <c:order val="1"/>
          <c:tx>
            <c:strRef>
              <c:f>'A2 P'!$C$3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'A2 P'!$A$4:$A$8</c:f>
              <c:strCache>
                <c:ptCount val="5"/>
                <c:pt idx="0">
                  <c:v>Skoro svi službenici su uključeni</c:v>
                </c:pt>
                <c:pt idx="1">
                  <c:v>Većina službenika je uključen</c:v>
                </c:pt>
                <c:pt idx="2">
                  <c:v>Manji broj službenika je uključen</c:v>
                </c:pt>
                <c:pt idx="3">
                  <c:v>Jedva da je iko od službenika uključen</c:v>
                </c:pt>
                <c:pt idx="4">
                  <c:v>Ne znam/Bez odgovora</c:v>
                </c:pt>
              </c:strCache>
            </c:strRef>
          </c:cat>
          <c:val>
            <c:numRef>
              <c:f>'A2 P'!$C$4:$C$8</c:f>
              <c:numCache>
                <c:formatCode>0.0%</c:formatCode>
                <c:ptCount val="5"/>
                <c:pt idx="0">
                  <c:v>0.16800000000000001</c:v>
                </c:pt>
                <c:pt idx="1">
                  <c:v>0.36699999999999999</c:v>
                </c:pt>
                <c:pt idx="2">
                  <c:v>0.25700000000000001</c:v>
                </c:pt>
                <c:pt idx="3">
                  <c:v>0.03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8-4F20-9E34-ED490BBF54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75620143"/>
        <c:axId val="1875623503"/>
      </c:barChart>
      <c:catAx>
        <c:axId val="18756201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875623503"/>
        <c:crosses val="autoZero"/>
        <c:auto val="1"/>
        <c:lblAlgn val="ctr"/>
        <c:lblOffset val="100"/>
        <c:noMultiLvlLbl val="0"/>
      </c:catAx>
      <c:valAx>
        <c:axId val="1875623503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75620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68868789519719"/>
          <c:y val="5.0925925925925923E-2"/>
          <c:w val="0.47013841772467418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2304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19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E-40FC-95E7-716C2A20F5AF}"/>
              </c:ext>
            </c:extLst>
          </c:dPt>
          <c:dPt>
            <c:idx val="2"/>
            <c:invertIfNegative val="0"/>
            <c:bubble3D val="0"/>
            <c:spPr>
              <a:solidFill>
                <a:srgbClr val="8ECA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E-40FC-95E7-716C2A20F5A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E-40FC-95E7-716C2A20F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'J2'!$A$5:$A$8</c:f>
              <c:strCache>
                <c:ptCount val="4"/>
                <c:pt idx="0">
                  <c:v>Desilo se tokom prošle godine</c:v>
                </c:pt>
                <c:pt idx="1">
                  <c:v>Desilo se u periodu od prethodnih 5 godina</c:v>
                </c:pt>
                <c:pt idx="2">
                  <c:v>Desilo se ranije od prije 5 godina</c:v>
                </c:pt>
                <c:pt idx="3">
                  <c:v>Ne znam/Bez odgovora </c:v>
                </c:pt>
              </c:strCache>
            </c:strRef>
          </c:cat>
          <c:val>
            <c:numRef>
              <c:f>'J2'!$B$5:$B$8</c:f>
              <c:numCache>
                <c:formatCode>0.0%</c:formatCode>
                <c:ptCount val="4"/>
                <c:pt idx="0">
                  <c:v>0.106</c:v>
                </c:pt>
                <c:pt idx="1">
                  <c:v>0.439</c:v>
                </c:pt>
                <c:pt idx="2">
                  <c:v>0.439</c:v>
                </c:pt>
                <c:pt idx="3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1E-40FC-95E7-716C2A20F5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2098528"/>
        <c:axId val="662093248"/>
      </c:barChart>
      <c:catAx>
        <c:axId val="662098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2093248"/>
        <c:crosses val="autoZero"/>
        <c:auto val="1"/>
        <c:lblAlgn val="ctr"/>
        <c:lblOffset val="100"/>
        <c:noMultiLvlLbl val="0"/>
      </c:catAx>
      <c:valAx>
        <c:axId val="66209324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6620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17020440239989"/>
          <c:y val="3.6918819295461022E-2"/>
          <c:w val="0.75214923523322541"/>
          <c:h val="0.926162361409077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2304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19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90-48AC-8D73-91EF189D4E33}"/>
              </c:ext>
            </c:extLst>
          </c:dPt>
          <c:dPt>
            <c:idx val="2"/>
            <c:invertIfNegative val="0"/>
            <c:bubble3D val="0"/>
            <c:spPr>
              <a:solidFill>
                <a:srgbClr val="8ECA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90-48AC-8D73-91EF189D4E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'J3'!$A$5:$A$7</c:f>
              <c:strCache>
                <c:ptCount val="3"/>
                <c:pt idx="0">
                  <c:v>Građanski predmet</c:v>
                </c:pt>
                <c:pt idx="1">
                  <c:v>Krivični predmet</c:v>
                </c:pt>
                <c:pt idx="2">
                  <c:v>Porodični predmet</c:v>
                </c:pt>
              </c:strCache>
            </c:strRef>
          </c:cat>
          <c:val>
            <c:numRef>
              <c:f>'J3'!$B$5:$B$7</c:f>
              <c:numCache>
                <c:formatCode>0.0%</c:formatCode>
                <c:ptCount val="3"/>
                <c:pt idx="0">
                  <c:v>0.47</c:v>
                </c:pt>
                <c:pt idx="1">
                  <c:v>0.152</c:v>
                </c:pt>
                <c:pt idx="2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90-48AC-8D73-91EF189D4E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31809952"/>
        <c:axId val="531826752"/>
      </c:barChart>
      <c:catAx>
        <c:axId val="531809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31826752"/>
        <c:crosses val="autoZero"/>
        <c:auto val="1"/>
        <c:lblAlgn val="ctr"/>
        <c:lblOffset val="100"/>
        <c:noMultiLvlLbl val="0"/>
      </c:catAx>
      <c:valAx>
        <c:axId val="53182675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53180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86836090082617"/>
          <c:y val="4.174256223436551E-2"/>
          <c:w val="0.52925184287393268"/>
          <c:h val="0.916514875531268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30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41-4532-9435-ACC1F4B677FD}"/>
              </c:ext>
            </c:extLst>
          </c:dPt>
          <c:dPt>
            <c:idx val="2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41-4532-9435-ACC1F4B677FD}"/>
              </c:ext>
            </c:extLst>
          </c:dPt>
          <c:dPt>
            <c:idx val="3"/>
            <c:invertIfNegative val="0"/>
            <c:bubble3D val="0"/>
            <c:spPr>
              <a:solidFill>
                <a:srgbClr val="FFB9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41-4532-9435-ACC1F4B677F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41-4532-9435-ACC1F4B677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'J4'!$A$3:$A$7</c:f>
              <c:strCache>
                <c:ptCount val="5"/>
                <c:pt idx="0">
                  <c:v>Da, siguran/na sam da je bilo moguće</c:v>
                </c:pt>
                <c:pt idx="1">
                  <c:v>Da, mislim da je bilo donekle moguće</c:v>
                </c:pt>
                <c:pt idx="2">
                  <c:v>Ne, mislim da to nije bilo moguće</c:v>
                </c:pt>
                <c:pt idx="3">
                  <c:v>Ne, siguran/na sam da je to bilo nemoguće</c:v>
                </c:pt>
                <c:pt idx="4">
                  <c:v>Ne znam/Bez odgovora</c:v>
                </c:pt>
              </c:strCache>
            </c:strRef>
          </c:cat>
          <c:val>
            <c:numRef>
              <c:f>'J4'!$B$3:$B$7</c:f>
              <c:numCache>
                <c:formatCode>0.0%</c:formatCode>
                <c:ptCount val="5"/>
                <c:pt idx="0">
                  <c:v>9.0999999999999998E-2</c:v>
                </c:pt>
                <c:pt idx="1">
                  <c:v>0.33300000000000002</c:v>
                </c:pt>
                <c:pt idx="2">
                  <c:v>0.24199999999999999</c:v>
                </c:pt>
                <c:pt idx="3">
                  <c:v>0.13600000000000001</c:v>
                </c:pt>
                <c:pt idx="4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41-4532-9435-ACC1F4B677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31812352"/>
        <c:axId val="531818592"/>
      </c:barChart>
      <c:catAx>
        <c:axId val="531812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31818592"/>
        <c:crosses val="autoZero"/>
        <c:auto val="1"/>
        <c:lblAlgn val="ctr"/>
        <c:lblOffset val="100"/>
        <c:noMultiLvlLbl val="0"/>
      </c:catAx>
      <c:valAx>
        <c:axId val="53181859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5318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'Q1, Q2'!$B$4:$B$8</c:f>
              <c:strCache>
                <c:ptCount val="5"/>
                <c:pt idx="0">
                  <c:v>Glavna plaćena radna aktivnost (glavni posao)</c:v>
                </c:pt>
                <c:pt idx="1">
                  <c:v>Radne aktivnosti vezane za porodično gazdinstvo</c:v>
                </c:pt>
                <c:pt idx="2">
                  <c:v>Obavljanje aktivnosti/usluga van vlastitog doma koje nijesu bile plaćene </c:v>
                </c:pt>
                <c:pt idx="3">
                  <c:v>Dodatna plaćena radna aktivnost, pored glavnog posla</c:v>
                </c:pt>
                <c:pt idx="4">
                  <c:v>Obavljanje plaćenih usluga za prijatelje, rodbinu, poznanike ili druge ljude </c:v>
                </c:pt>
              </c:strCache>
            </c:strRef>
          </c:cat>
          <c:val>
            <c:numRef>
              <c:f>'Q1, Q2'!$C$4:$C$8</c:f>
              <c:numCache>
                <c:formatCode>0.0%</c:formatCode>
                <c:ptCount val="5"/>
                <c:pt idx="0">
                  <c:v>0.39800000000000002</c:v>
                </c:pt>
                <c:pt idx="1">
                  <c:v>0.155</c:v>
                </c:pt>
                <c:pt idx="2">
                  <c:v>0.154</c:v>
                </c:pt>
                <c:pt idx="3">
                  <c:v>7.8E-2</c:v>
                </c:pt>
                <c:pt idx="4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C-40DD-81A5-7A8DDE7D7A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2"/>
        <c:axId val="661987455"/>
        <c:axId val="587515647"/>
      </c:barChart>
      <c:catAx>
        <c:axId val="6619874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87515647"/>
        <c:crosses val="autoZero"/>
        <c:auto val="1"/>
        <c:lblAlgn val="ctr"/>
        <c:lblOffset val="100"/>
        <c:noMultiLvlLbl val="0"/>
      </c:catAx>
      <c:valAx>
        <c:axId val="587515647"/>
        <c:scaling>
          <c:orientation val="minMax"/>
          <c:max val="0.45"/>
        </c:scaling>
        <c:delete val="1"/>
        <c:axPos val="t"/>
        <c:numFmt formatCode="0.0%" sourceLinked="1"/>
        <c:majorTickMark val="none"/>
        <c:minorTickMark val="none"/>
        <c:tickLblPos val="nextTo"/>
        <c:crossAx val="66198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'Q1, Q2'!$P$31</c:f>
              <c:strCache>
                <c:ptCount val="1"/>
                <c:pt idx="0">
                  <c:v>Do 10 dana</c:v>
                </c:pt>
              </c:strCache>
            </c:strRef>
          </c:tx>
          <c:spPr>
            <a:solidFill>
              <a:srgbClr val="0230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'Q1, Q2'!$Q$30:$U$30</c:f>
              <c:strCache>
                <c:ptCount val="5"/>
                <c:pt idx="0">
                  <c:v>Glavna plaćena radna aktivnost (glavni posao)</c:v>
                </c:pt>
                <c:pt idx="1">
                  <c:v>Radne aktivnosti vezane za porodično gazdinstvo</c:v>
                </c:pt>
                <c:pt idx="2">
                  <c:v>Obavljanje aktivnosti/usluga van vlastitog doma koje nijesu bile plaćene </c:v>
                </c:pt>
                <c:pt idx="3">
                  <c:v>Dodatna plaćena radna aktivnost, pored glavnog posla</c:v>
                </c:pt>
                <c:pt idx="4">
                  <c:v>Obavljanje plaćenih usluga za prijatelje, rodbinu, poznanike ili druge ljude </c:v>
                </c:pt>
              </c:strCache>
            </c:strRef>
          </c:cat>
          <c:val>
            <c:numRef>
              <c:f>'Q1, Q2'!$Q$31:$U$31</c:f>
              <c:numCache>
                <c:formatCode>0.0%</c:formatCode>
                <c:ptCount val="5"/>
                <c:pt idx="0">
                  <c:v>2.5999999999999999E-2</c:v>
                </c:pt>
                <c:pt idx="1">
                  <c:v>0.377</c:v>
                </c:pt>
                <c:pt idx="2">
                  <c:v>0.377</c:v>
                </c:pt>
                <c:pt idx="3">
                  <c:v>0.65900000000000003</c:v>
                </c:pt>
                <c:pt idx="4">
                  <c:v>0.65900000000000003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8-4CF9-8492-E0578637ACF0}"/>
            </c:ext>
          </c:extLst>
        </c:ser>
        <c:ser>
          <c:idx val="1"/>
          <c:order val="1"/>
          <c:tx>
            <c:strRef>
              <c:f>'Q1, Q2'!$P$32</c:f>
              <c:strCache>
                <c:ptCount val="1"/>
                <c:pt idx="0">
                  <c:v>Od 11 do 20 dana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'Q1, Q2'!$Q$30:$U$30</c:f>
              <c:strCache>
                <c:ptCount val="5"/>
                <c:pt idx="0">
                  <c:v>Glavna plaćena radna aktivnost (glavni posao)</c:v>
                </c:pt>
                <c:pt idx="1">
                  <c:v>Radne aktivnosti vezane za porodično gazdinstvo</c:v>
                </c:pt>
                <c:pt idx="2">
                  <c:v>Obavljanje aktivnosti/usluga van vlastitog doma koje nijesu bile plaćene </c:v>
                </c:pt>
                <c:pt idx="3">
                  <c:v>Dodatna plaćena radna aktivnost, pored glavnog posla</c:v>
                </c:pt>
                <c:pt idx="4">
                  <c:v>Obavljanje plaćenih usluga za prijatelje, rodbinu, poznanike ili druge ljude </c:v>
                </c:pt>
              </c:strCache>
            </c:strRef>
          </c:cat>
          <c:val>
            <c:numRef>
              <c:f>'Q1, Q2'!$Q$32:$U$32</c:f>
              <c:numCache>
                <c:formatCode>0.0%</c:formatCode>
                <c:ptCount val="5"/>
                <c:pt idx="0">
                  <c:v>4.8000000000000001E-2</c:v>
                </c:pt>
                <c:pt idx="1">
                  <c:v>0.52800000000000002</c:v>
                </c:pt>
                <c:pt idx="2">
                  <c:v>0.52800000000000002</c:v>
                </c:pt>
                <c:pt idx="3">
                  <c:v>0.29499999999999998</c:v>
                </c:pt>
                <c:pt idx="4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C8-4CF9-8492-E0578637ACF0}"/>
            </c:ext>
          </c:extLst>
        </c:ser>
        <c:ser>
          <c:idx val="2"/>
          <c:order val="2"/>
          <c:tx>
            <c:strRef>
              <c:f>'Q1, Q2'!$P$33</c:f>
              <c:strCache>
                <c:ptCount val="1"/>
                <c:pt idx="0">
                  <c:v>Više od 20 dana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'Q1, Q2'!$Q$30:$U$30</c:f>
              <c:strCache>
                <c:ptCount val="5"/>
                <c:pt idx="0">
                  <c:v>Glavna plaćena radna aktivnost (glavni posao)</c:v>
                </c:pt>
                <c:pt idx="1">
                  <c:v>Radne aktivnosti vezane za porodično gazdinstvo</c:v>
                </c:pt>
                <c:pt idx="2">
                  <c:v>Obavljanje aktivnosti/usluga van vlastitog doma koje nijesu bile plaćene </c:v>
                </c:pt>
                <c:pt idx="3">
                  <c:v>Dodatna plaćena radna aktivnost, pored glavnog posla</c:v>
                </c:pt>
                <c:pt idx="4">
                  <c:v>Obavljanje plaćenih usluga za prijatelje, rodbinu, poznanike ili druge ljude </c:v>
                </c:pt>
              </c:strCache>
            </c:strRef>
          </c:cat>
          <c:val>
            <c:numRef>
              <c:f>'Q1, Q2'!$Q$33:$U$33</c:f>
              <c:numCache>
                <c:formatCode>0.0%</c:formatCode>
                <c:ptCount val="5"/>
                <c:pt idx="0">
                  <c:v>0.92600000000000005</c:v>
                </c:pt>
                <c:pt idx="1">
                  <c:v>9.4E-2</c:v>
                </c:pt>
                <c:pt idx="2">
                  <c:v>9.4E-2</c:v>
                </c:pt>
                <c:pt idx="3">
                  <c:v>4.4999999999999998E-2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C8-4CF9-8492-E0578637A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9474479"/>
        <c:axId val="1649789023"/>
      </c:barChart>
      <c:catAx>
        <c:axId val="7794744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49789023"/>
        <c:crosses val="autoZero"/>
        <c:auto val="1"/>
        <c:lblAlgn val="ctr"/>
        <c:lblOffset val="100"/>
        <c:noMultiLvlLbl val="0"/>
      </c:catAx>
      <c:valAx>
        <c:axId val="1649789023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77947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78889237267482E-2"/>
          <c:y val="3.7313440144443169E-2"/>
          <c:w val="0.9533280335984704"/>
          <c:h val="0.863374439490429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E4-4CA0-99C6-72DA2E517B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E4-4CA0-99C6-72DA2E517B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E4-4CA0-99C6-72DA2E517BC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E4-4CA0-99C6-72DA2E517B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'Q3'!$A$4:$A$8</c:f>
              <c:strCache>
                <c:ptCount val="5"/>
                <c:pt idx="0">
                  <c:v>Da</c:v>
                </c:pt>
                <c:pt idx="1">
                  <c:v>Ne</c:v>
                </c:pt>
                <c:pt idx="2">
                  <c:v>Samozaposlen</c:v>
                </c:pt>
                <c:pt idx="3">
                  <c:v>Preduzetnik / Suvlasnik</c:v>
                </c:pt>
                <c:pt idx="4">
                  <c:v>Ne znam/Bez odgovora</c:v>
                </c:pt>
              </c:strCache>
            </c:strRef>
          </c:cat>
          <c:val>
            <c:numRef>
              <c:f>'Q3'!$B$4:$B$8</c:f>
              <c:numCache>
                <c:formatCode>0.0%</c:formatCode>
                <c:ptCount val="5"/>
                <c:pt idx="0">
                  <c:v>0.73</c:v>
                </c:pt>
                <c:pt idx="1">
                  <c:v>0.13500000000000001</c:v>
                </c:pt>
                <c:pt idx="2">
                  <c:v>1.4999999999999999E-2</c:v>
                </c:pt>
                <c:pt idx="3">
                  <c:v>0.01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E4-4CA0-99C6-72DA2E517B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9"/>
        <c:overlap val="-27"/>
        <c:axId val="706586447"/>
        <c:axId val="594227423"/>
      </c:barChart>
      <c:catAx>
        <c:axId val="70658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94227423"/>
        <c:crosses val="autoZero"/>
        <c:auto val="1"/>
        <c:lblAlgn val="ctr"/>
        <c:lblOffset val="100"/>
        <c:noMultiLvlLbl val="0"/>
      </c:catAx>
      <c:valAx>
        <c:axId val="5942274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0658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14669286182055E-2"/>
          <c:y val="0.11029469987734249"/>
          <c:w val="0.94237066142763593"/>
          <c:h val="0.801908879923861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19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A3-46F3-84BB-8F5810F45BB2}"/>
              </c:ext>
            </c:extLst>
          </c:dPt>
          <c:dPt>
            <c:idx val="1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A3-46F3-84BB-8F5810F45BB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A3-46F3-84BB-8F5810F45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'Q5'!$A$3:$A$5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'Q5'!$B$3:$B$5</c:f>
              <c:numCache>
                <c:formatCode>0.0%</c:formatCode>
                <c:ptCount val="3"/>
                <c:pt idx="0">
                  <c:v>6.5000000000000002E-2</c:v>
                </c:pt>
                <c:pt idx="1">
                  <c:v>0.91100000000000003</c:v>
                </c:pt>
                <c:pt idx="2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A3-46F3-84BB-8F5810F45B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9"/>
        <c:overlap val="-27"/>
        <c:axId val="706569743"/>
        <c:axId val="587525727"/>
      </c:barChart>
      <c:catAx>
        <c:axId val="70656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87525727"/>
        <c:crosses val="autoZero"/>
        <c:auto val="1"/>
        <c:lblAlgn val="ctr"/>
        <c:lblOffset val="100"/>
        <c:noMultiLvlLbl val="0"/>
      </c:catAx>
      <c:valAx>
        <c:axId val="587525727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706569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73849049743227"/>
          <c:y val="0"/>
          <c:w val="0.91149613686763598"/>
          <c:h val="0.78143799586759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B8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7B-4EC6-A454-8F5E5198296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7B-4EC6-A454-8F5E519829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'Q7, Q7A'!$A$3:$A$7</c:f>
              <c:strCache>
                <c:ptCount val="5"/>
                <c:pt idx="0">
                  <c:v>Da, moji poslodavci mi plaćaju socijalno osiguranje</c:v>
                </c:pt>
                <c:pt idx="1">
                  <c:v>Da, ja sam/a plaćam socijalno osiguranje</c:v>
                </c:pt>
                <c:pt idx="2">
                  <c:v>Da, moji poslodavci i ja sam/a zajedno plaćamo socijalno osiguranje</c:v>
                </c:pt>
                <c:pt idx="3">
                  <c:v>Ne, nemam pokriveno socijalno osiguranje na poslu</c:v>
                </c:pt>
                <c:pt idx="4">
                  <c:v>Ne znam/nisam siguran/a/ bez odgovora </c:v>
                </c:pt>
              </c:strCache>
            </c:strRef>
          </c:cat>
          <c:val>
            <c:numRef>
              <c:f>'Q7, Q7A'!$B$3:$B$7</c:f>
              <c:numCache>
                <c:formatCode>0.0%</c:formatCode>
                <c:ptCount val="5"/>
                <c:pt idx="0">
                  <c:v>0.76300000000000001</c:v>
                </c:pt>
                <c:pt idx="1">
                  <c:v>3.7999999999999999E-2</c:v>
                </c:pt>
                <c:pt idx="2">
                  <c:v>2.5000000000000001E-2</c:v>
                </c:pt>
                <c:pt idx="3">
                  <c:v>0.02</c:v>
                </c:pt>
                <c:pt idx="4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7B-4EC6-A454-8F5E519829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6018463"/>
        <c:axId val="663027263"/>
      </c:barChart>
      <c:catAx>
        <c:axId val="71601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3027263"/>
        <c:crosses val="autoZero"/>
        <c:auto val="1"/>
        <c:lblAlgn val="ctr"/>
        <c:lblOffset val="100"/>
        <c:noMultiLvlLbl val="0"/>
      </c:catAx>
      <c:valAx>
        <c:axId val="663027263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71601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3-4B6F-8EBB-E15D97AD910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D3-4B6F-8EBB-E15D97AD91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'Q7, Q7A'!$A$19:$A$24</c:f>
              <c:strCache>
                <c:ptCount val="6"/>
                <c:pt idx="0">
                  <c:v>Bez odgovora</c:v>
                </c:pt>
                <c:pt idx="1">
                  <c:v>Ne znam</c:v>
                </c:pt>
                <c:pt idx="2">
                  <c:v>Na osnovu iznosa istaknutom u ugovoru, uprkos tome što su moja primanja veća</c:v>
                </c:pt>
                <c:pt idx="3">
                  <c:v>Na osnovu minimalne zarade, koja predstavlja moje stvarne prihode</c:v>
                </c:pt>
                <c:pt idx="4">
                  <c:v>Na osnovu minimalne zarade, uprkos tome što su moja primanja veća</c:v>
                </c:pt>
                <c:pt idx="5">
                  <c:v>Na osnovu iznosa istaknutom u ugovoru, koji predstavlja moje stvarne prihode</c:v>
                </c:pt>
              </c:strCache>
            </c:strRef>
          </c:cat>
          <c:val>
            <c:numRef>
              <c:f>'Q7, Q7A'!$B$19:$B$24</c:f>
              <c:numCache>
                <c:formatCode>0.0%</c:formatCode>
                <c:ptCount val="6"/>
                <c:pt idx="0">
                  <c:v>3.3000000000000002E-2</c:v>
                </c:pt>
                <c:pt idx="1">
                  <c:v>2.1000000000000001E-2</c:v>
                </c:pt>
                <c:pt idx="2">
                  <c:v>3.9E-2</c:v>
                </c:pt>
                <c:pt idx="3">
                  <c:v>0.19400000000000001</c:v>
                </c:pt>
                <c:pt idx="4">
                  <c:v>7.5999999999999998E-2</c:v>
                </c:pt>
                <c:pt idx="5">
                  <c:v>0.63600000000000001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D3-4B6F-8EBB-E15D97AD91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662002767"/>
        <c:axId val="587527167"/>
      </c:barChart>
      <c:catAx>
        <c:axId val="66200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87527167"/>
        <c:crosses val="autoZero"/>
        <c:auto val="1"/>
        <c:lblAlgn val="ctr"/>
        <c:lblOffset val="100"/>
        <c:noMultiLvlLbl val="0"/>
      </c:catAx>
      <c:valAx>
        <c:axId val="58752716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62002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'Q7 P'!$B$2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 P'!$A$3:$A$7</c:f>
              <c:strCache>
                <c:ptCount val="5"/>
                <c:pt idx="0">
                  <c:v>Da, moji poslodavci mi plaćaju socijalno osiguranje</c:v>
                </c:pt>
                <c:pt idx="1">
                  <c:v>Da, ja sam/a plaćam socijalno osiguranje</c:v>
                </c:pt>
                <c:pt idx="2">
                  <c:v>Da, moji poslodavci i ja sam/a zajedno plaćamo socijalno osiguranje</c:v>
                </c:pt>
                <c:pt idx="3">
                  <c:v>Ne, nemam pokriveno socijalno osiguranje na poslu</c:v>
                </c:pt>
                <c:pt idx="4">
                  <c:v>Ne znam/nisam siguran/a/ bez odgovora </c:v>
                </c:pt>
              </c:strCache>
            </c:strRef>
          </c:cat>
          <c:val>
            <c:numRef>
              <c:f>'Q7 P'!$B$3:$B$7</c:f>
              <c:numCache>
                <c:formatCode>0.0%</c:formatCode>
                <c:ptCount val="5"/>
                <c:pt idx="0">
                  <c:v>0.76300000000000001</c:v>
                </c:pt>
                <c:pt idx="1">
                  <c:v>3.7999999999999999E-2</c:v>
                </c:pt>
                <c:pt idx="2">
                  <c:v>2.5000000000000001E-2</c:v>
                </c:pt>
                <c:pt idx="3">
                  <c:v>0.02</c:v>
                </c:pt>
                <c:pt idx="4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1-47C4-AAAF-18773DAA6A02}"/>
            </c:ext>
          </c:extLst>
        </c:ser>
        <c:ser>
          <c:idx val="1"/>
          <c:order val="1"/>
          <c:tx>
            <c:strRef>
              <c:f>'Q7 P'!$C$2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 P'!$A$3:$A$7</c:f>
              <c:strCache>
                <c:ptCount val="5"/>
                <c:pt idx="0">
                  <c:v>Da, moji poslodavci mi plaćaju socijalno osiguranje</c:v>
                </c:pt>
                <c:pt idx="1">
                  <c:v>Da, ja sam/a plaćam socijalno osiguranje</c:v>
                </c:pt>
                <c:pt idx="2">
                  <c:v>Da, moji poslodavci i ja sam/a zajedno plaćamo socijalno osiguranje</c:v>
                </c:pt>
                <c:pt idx="3">
                  <c:v>Ne, nemam pokriveno socijalno osiguranje na poslu</c:v>
                </c:pt>
                <c:pt idx="4">
                  <c:v>Ne znam/nisam siguran/a/ bez odgovora </c:v>
                </c:pt>
              </c:strCache>
            </c:strRef>
          </c:cat>
          <c:val>
            <c:numRef>
              <c:f>'Q7 P'!$C$3:$C$7</c:f>
              <c:numCache>
                <c:formatCode>0.0%</c:formatCode>
                <c:ptCount val="5"/>
                <c:pt idx="0">
                  <c:v>0.48199999999999998</c:v>
                </c:pt>
                <c:pt idx="1">
                  <c:v>0.04</c:v>
                </c:pt>
                <c:pt idx="2">
                  <c:v>5.0000000000000001E-3</c:v>
                </c:pt>
                <c:pt idx="3">
                  <c:v>0.26300000000000001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1-47C4-AAAF-18773DAA6A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70335"/>
        <c:axId val="978470815"/>
      </c:barChart>
      <c:catAx>
        <c:axId val="9784703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70815"/>
        <c:crosses val="autoZero"/>
        <c:auto val="1"/>
        <c:lblAlgn val="ctr"/>
        <c:lblOffset val="100"/>
        <c:noMultiLvlLbl val="0"/>
      </c:catAx>
      <c:valAx>
        <c:axId val="97847081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97847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94006868264449"/>
          <c:y val="0.11111115606736452"/>
          <c:w val="0.5982206770369759"/>
          <c:h val="0.74381611618058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'A3'!$B$5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'A3'!$C$4:$E$4</c:f>
              <c:strCache>
                <c:ptCount val="3"/>
                <c:pt idx="0">
                  <c:v>Da novac javnom službeniku</c:v>
                </c:pt>
                <c:pt idx="1">
                  <c:v>Učini uslugu javnom službeniku</c:v>
                </c:pt>
                <c:pt idx="2">
                  <c:v>Da poklon javnom službeniku</c:v>
                </c:pt>
              </c:strCache>
            </c:strRef>
          </c:cat>
          <c:val>
            <c:numRef>
              <c:f>'A3'!$C$5:$E$5</c:f>
              <c:numCache>
                <c:formatCode>0.0%</c:formatCode>
                <c:ptCount val="3"/>
                <c:pt idx="0">
                  <c:v>4.8000000000000001E-2</c:v>
                </c:pt>
                <c:pt idx="1">
                  <c:v>4.8000000000000001E-2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F-40C2-A303-3E3737F27CB5}"/>
            </c:ext>
          </c:extLst>
        </c:ser>
        <c:ser>
          <c:idx val="1"/>
          <c:order val="1"/>
          <c:tx>
            <c:strRef>
              <c:f>'A3'!$B$6</c:f>
              <c:strCache>
                <c:ptCount val="1"/>
                <c:pt idx="0">
                  <c:v>Uopšte nije vjerovatno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'A3'!$C$4:$E$4</c:f>
              <c:strCache>
                <c:ptCount val="3"/>
                <c:pt idx="0">
                  <c:v>Da novac javnom službeniku</c:v>
                </c:pt>
                <c:pt idx="1">
                  <c:v>Učini uslugu javnom službeniku</c:v>
                </c:pt>
                <c:pt idx="2">
                  <c:v>Da poklon javnom službeniku</c:v>
                </c:pt>
              </c:strCache>
            </c:strRef>
          </c:cat>
          <c:val>
            <c:numRef>
              <c:f>'A3'!$C$6:$E$6</c:f>
              <c:numCache>
                <c:formatCode>0.0%</c:formatCode>
                <c:ptCount val="3"/>
                <c:pt idx="0">
                  <c:v>0.157</c:v>
                </c:pt>
                <c:pt idx="1">
                  <c:v>0.129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F-40C2-A303-3E3737F27CB5}"/>
            </c:ext>
          </c:extLst>
        </c:ser>
        <c:ser>
          <c:idx val="2"/>
          <c:order val="2"/>
          <c:tx>
            <c:strRef>
              <c:f>'A3'!$B$7</c:f>
              <c:strCache>
                <c:ptCount val="1"/>
                <c:pt idx="0">
                  <c:v>Malo vjerovatno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'A3'!$C$4:$E$4</c:f>
              <c:strCache>
                <c:ptCount val="3"/>
                <c:pt idx="0">
                  <c:v>Da novac javnom službeniku</c:v>
                </c:pt>
                <c:pt idx="1">
                  <c:v>Učini uslugu javnom službeniku</c:v>
                </c:pt>
                <c:pt idx="2">
                  <c:v>Da poklon javnom službeniku</c:v>
                </c:pt>
              </c:strCache>
            </c:strRef>
          </c:cat>
          <c:val>
            <c:numRef>
              <c:f>'A3'!$C$7:$E$7</c:f>
              <c:numCache>
                <c:formatCode>0.0%</c:formatCode>
                <c:ptCount val="3"/>
                <c:pt idx="0">
                  <c:v>0.45600000000000002</c:v>
                </c:pt>
                <c:pt idx="1">
                  <c:v>0.40100000000000002</c:v>
                </c:pt>
                <c:pt idx="2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0F-40C2-A303-3E3737F27CB5}"/>
            </c:ext>
          </c:extLst>
        </c:ser>
        <c:ser>
          <c:idx val="3"/>
          <c:order val="3"/>
          <c:tx>
            <c:strRef>
              <c:f>'A3'!$B$8</c:f>
              <c:strCache>
                <c:ptCount val="1"/>
                <c:pt idx="0">
                  <c:v>Prilično vjerovatno</c:v>
                </c:pt>
              </c:strCache>
            </c:strRef>
          </c:tx>
          <c:spPr>
            <a:solidFill>
              <a:srgbClr val="B2DE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'A3'!$C$4:$E$4</c:f>
              <c:strCache>
                <c:ptCount val="3"/>
                <c:pt idx="0">
                  <c:v>Da novac javnom službeniku</c:v>
                </c:pt>
                <c:pt idx="1">
                  <c:v>Učini uslugu javnom službeniku</c:v>
                </c:pt>
                <c:pt idx="2">
                  <c:v>Da poklon javnom službeniku</c:v>
                </c:pt>
              </c:strCache>
            </c:strRef>
          </c:cat>
          <c:val>
            <c:numRef>
              <c:f>'A3'!$C$8:$E$8</c:f>
              <c:numCache>
                <c:formatCode>0.0%</c:formatCode>
                <c:ptCount val="3"/>
                <c:pt idx="0">
                  <c:v>0.24299999999999999</c:v>
                </c:pt>
                <c:pt idx="1">
                  <c:v>0.28899999999999998</c:v>
                </c:pt>
                <c:pt idx="2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F-40C2-A303-3E3737F27CB5}"/>
            </c:ext>
          </c:extLst>
        </c:ser>
        <c:ser>
          <c:idx val="4"/>
          <c:order val="4"/>
          <c:tx>
            <c:strRef>
              <c:f>'A3'!$B$9</c:f>
              <c:strCache>
                <c:ptCount val="1"/>
                <c:pt idx="0">
                  <c:v>Veoma vjerovatno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'A3'!$C$4:$E$4</c:f>
              <c:strCache>
                <c:ptCount val="3"/>
                <c:pt idx="0">
                  <c:v>Da novac javnom službeniku</c:v>
                </c:pt>
                <c:pt idx="1">
                  <c:v>Učini uslugu javnom službeniku</c:v>
                </c:pt>
                <c:pt idx="2">
                  <c:v>Da poklon javnom službeniku</c:v>
                </c:pt>
              </c:strCache>
            </c:strRef>
          </c:cat>
          <c:val>
            <c:numRef>
              <c:f>'A3'!$C$9:$E$9</c:f>
              <c:numCache>
                <c:formatCode>0.0%</c:formatCode>
                <c:ptCount val="3"/>
                <c:pt idx="0">
                  <c:v>9.7000000000000003E-2</c:v>
                </c:pt>
                <c:pt idx="1">
                  <c:v>0.13300000000000001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0F-40C2-A303-3E3737F27C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6103759"/>
        <c:axId val="1890388511"/>
      </c:barChart>
      <c:catAx>
        <c:axId val="526103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890388511"/>
        <c:crosses val="autoZero"/>
        <c:auto val="1"/>
        <c:lblAlgn val="ctr"/>
        <c:lblOffset val="100"/>
        <c:noMultiLvlLbl val="0"/>
      </c:catAx>
      <c:valAx>
        <c:axId val="189038851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2610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60642650093403"/>
          <c:y val="3.5772357723577237E-2"/>
          <c:w val="0.50500876972870823"/>
          <c:h val="0.928455284552845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8-422C-88CB-FF2C0BB03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'Q8'!$A$3:$A$7</c:f>
              <c:strCache>
                <c:ptCount val="5"/>
                <c:pt idx="0">
                  <c:v>Ne znam/bez odgovora</c:v>
                </c:pt>
                <c:pt idx="1">
                  <c:v>Da, moji poslodavci i ja sam/a zajedno plaćamo zdravstveno osiguranje</c:v>
                </c:pt>
                <c:pt idx="2">
                  <c:v>Ne, nemam pokriveno zdravstveno osiguranje na poslu</c:v>
                </c:pt>
                <c:pt idx="3">
                  <c:v>Da, ja sam/a plaćam zdravstveno osiguranje</c:v>
                </c:pt>
                <c:pt idx="4">
                  <c:v>Da, moji poslodavci mi plaćaju zdravstveno osiguranje</c:v>
                </c:pt>
              </c:strCache>
            </c:strRef>
          </c:cat>
          <c:val>
            <c:numRef>
              <c:f>'Q8'!$B$3:$B$7</c:f>
              <c:numCache>
                <c:formatCode>0.0%</c:formatCode>
                <c:ptCount val="5"/>
                <c:pt idx="0">
                  <c:v>0.155</c:v>
                </c:pt>
                <c:pt idx="1">
                  <c:v>1.2999999999999999E-2</c:v>
                </c:pt>
                <c:pt idx="2">
                  <c:v>1.2999999999999999E-2</c:v>
                </c:pt>
                <c:pt idx="3">
                  <c:v>5.8000000000000003E-2</c:v>
                </c:pt>
                <c:pt idx="4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8-422C-88CB-FF2C0BB037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2"/>
        <c:axId val="706606399"/>
        <c:axId val="663010943"/>
      </c:barChart>
      <c:catAx>
        <c:axId val="706606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3010943"/>
        <c:crosses val="autoZero"/>
        <c:auto val="1"/>
        <c:lblAlgn val="ctr"/>
        <c:lblOffset val="100"/>
        <c:noMultiLvlLbl val="0"/>
      </c:catAx>
      <c:valAx>
        <c:axId val="663010943"/>
        <c:scaling>
          <c:orientation val="minMax"/>
          <c:max val="0.55000000000000004"/>
        </c:scaling>
        <c:delete val="1"/>
        <c:axPos val="b"/>
        <c:numFmt formatCode="0.0%" sourceLinked="1"/>
        <c:majorTickMark val="none"/>
        <c:minorTickMark val="none"/>
        <c:tickLblPos val="nextTo"/>
        <c:crossAx val="70660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64655518658764"/>
          <c:y val="3.7177857325914082E-2"/>
          <c:w val="0.42505798956218727"/>
          <c:h val="0.84336199603312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'Q8 P'!$B$2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 P'!$A$3:$A$7</c:f>
              <c:strCache>
                <c:ptCount val="5"/>
                <c:pt idx="0">
                  <c:v>Ne znam/bez odgovora</c:v>
                </c:pt>
                <c:pt idx="1">
                  <c:v>Da, moji poslodavci i ja sam/a zajedno plaćamo zdravstveno osiguranje</c:v>
                </c:pt>
                <c:pt idx="2">
                  <c:v>Ne, nemam pokriveno zdravstveno osiguranje na poslu</c:v>
                </c:pt>
                <c:pt idx="3">
                  <c:v>Da, ja sam/a plaćam zdravstveno osiguranje</c:v>
                </c:pt>
                <c:pt idx="4">
                  <c:v>Da, moji poslodavci mi plaćaju zdravstveno osiguranje</c:v>
                </c:pt>
              </c:strCache>
            </c:strRef>
          </c:cat>
          <c:val>
            <c:numRef>
              <c:f>'Q8 P'!$B$3:$B$7</c:f>
              <c:numCache>
                <c:formatCode>0.0%</c:formatCode>
                <c:ptCount val="5"/>
                <c:pt idx="0">
                  <c:v>0.19900000000000001</c:v>
                </c:pt>
                <c:pt idx="1">
                  <c:v>3.0000000000000001E-3</c:v>
                </c:pt>
                <c:pt idx="2">
                  <c:v>0.23100000000000001</c:v>
                </c:pt>
                <c:pt idx="3">
                  <c:v>6.3E-2</c:v>
                </c:pt>
                <c:pt idx="4">
                  <c:v>0.504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F-4785-BF2D-AFF7F056F594}"/>
            </c:ext>
          </c:extLst>
        </c:ser>
        <c:ser>
          <c:idx val="1"/>
          <c:order val="1"/>
          <c:tx>
            <c:strRef>
              <c:f>'Q8 P'!$C$2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 P'!$A$3:$A$7</c:f>
              <c:strCache>
                <c:ptCount val="5"/>
                <c:pt idx="0">
                  <c:v>Ne znam/bez odgovora</c:v>
                </c:pt>
                <c:pt idx="1">
                  <c:v>Da, moji poslodavci i ja sam/a zajedno plaćamo zdravstveno osiguranje</c:v>
                </c:pt>
                <c:pt idx="2">
                  <c:v>Ne, nemam pokriveno zdravstveno osiguranje na poslu</c:v>
                </c:pt>
                <c:pt idx="3">
                  <c:v>Da, ja sam/a plaćam zdravstveno osiguranje</c:v>
                </c:pt>
                <c:pt idx="4">
                  <c:v>Da, moji poslodavci mi plaćaju zdravstveno osiguranje</c:v>
                </c:pt>
              </c:strCache>
            </c:strRef>
          </c:cat>
          <c:val>
            <c:numRef>
              <c:f>'Q8 P'!$C$3:$C$7</c:f>
              <c:numCache>
                <c:formatCode>0.0%</c:formatCode>
                <c:ptCount val="5"/>
                <c:pt idx="0">
                  <c:v>0.155</c:v>
                </c:pt>
                <c:pt idx="1">
                  <c:v>1.2999999999999999E-2</c:v>
                </c:pt>
                <c:pt idx="2">
                  <c:v>1.2999999999999999E-2</c:v>
                </c:pt>
                <c:pt idx="3">
                  <c:v>5.8000000000000003E-2</c:v>
                </c:pt>
                <c:pt idx="4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F-4785-BF2D-AFF7F056F5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478975"/>
        <c:axId val="978479455"/>
      </c:barChart>
      <c:catAx>
        <c:axId val="978478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79455"/>
        <c:crosses val="autoZero"/>
        <c:auto val="1"/>
        <c:lblAlgn val="ctr"/>
        <c:lblOffset val="100"/>
        <c:noMultiLvlLbl val="0"/>
      </c:catAx>
      <c:valAx>
        <c:axId val="97847945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847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29871985426281"/>
          <c:y val="3.3172882960987311E-2"/>
          <c:w val="0.69599955581091932"/>
          <c:h val="0.933654234078025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8E-472D-9FDD-9264779D00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'D19'!$A$3:$A$10</c:f>
              <c:strCache>
                <c:ptCount val="8"/>
                <c:pt idx="0">
                  <c:v>Nekoliko puta u toku dana</c:v>
                </c:pt>
                <c:pt idx="1">
                  <c:v>Najmanje jednom dnevno</c:v>
                </c:pt>
                <c:pt idx="2">
                  <c:v>Najmanje jednom sedmično</c:v>
                </c:pt>
                <c:pt idx="3">
                  <c:v>Najmanje jednom mjesečno</c:v>
                </c:pt>
                <c:pt idx="4">
                  <c:v>Rijetko</c:v>
                </c:pt>
                <c:pt idx="5">
                  <c:v>Nikad</c:v>
                </c:pt>
                <c:pt idx="6">
                  <c:v>Nemam pristup internetu</c:v>
                </c:pt>
                <c:pt idx="7">
                  <c:v> Bez odgovora</c:v>
                </c:pt>
              </c:strCache>
            </c:strRef>
          </c:cat>
          <c:val>
            <c:numRef>
              <c:f>'D19'!$B$3:$B$10</c:f>
              <c:numCache>
                <c:formatCode>0.0%</c:formatCode>
                <c:ptCount val="8"/>
                <c:pt idx="0">
                  <c:v>0.745</c:v>
                </c:pt>
                <c:pt idx="1">
                  <c:v>0.14599999999999999</c:v>
                </c:pt>
                <c:pt idx="2">
                  <c:v>1.7000000000000001E-2</c:v>
                </c:pt>
                <c:pt idx="3">
                  <c:v>5.0000000000000001E-3</c:v>
                </c:pt>
                <c:pt idx="4">
                  <c:v>3.9E-2</c:v>
                </c:pt>
                <c:pt idx="5">
                  <c:v>0.04</c:v>
                </c:pt>
                <c:pt idx="6">
                  <c:v>4.0000000000000001E-3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E-472D-9FDD-9264779D00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978374335"/>
        <c:axId val="978378175"/>
      </c:barChart>
      <c:catAx>
        <c:axId val="9783743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378175"/>
        <c:crosses val="autoZero"/>
        <c:auto val="1"/>
        <c:lblAlgn val="ctr"/>
        <c:lblOffset val="100"/>
        <c:noMultiLvlLbl val="0"/>
      </c:catAx>
      <c:valAx>
        <c:axId val="97837817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97837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7432037614713"/>
          <c:y val="1.8439052009212125E-2"/>
          <c:w val="0.86910353878179025"/>
          <c:h val="0.836906783849006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D19B!$A$4</c:f>
              <c:strCache>
                <c:ptCount val="1"/>
                <c:pt idx="0">
                  <c:v>Nekoliko puta u toku dana</c:v>
                </c:pt>
              </c:strCache>
            </c:strRef>
          </c:tx>
          <c:spPr>
            <a:solidFill>
              <a:srgbClr val="125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D19B!$B$3:$H$3</c:f>
              <c:strCache>
                <c:ptCount val="7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TikTok</c:v>
                </c:pt>
                <c:pt idx="4">
                  <c:v>Snapchat</c:v>
                </c:pt>
                <c:pt idx="5">
                  <c:v>Twitter</c:v>
                </c:pt>
                <c:pt idx="6">
                  <c:v>Linkedin </c:v>
                </c:pt>
              </c:strCache>
            </c:strRef>
          </c:cat>
          <c:val>
            <c:numRef>
              <c:f>D19B!$B$4:$H$4</c:f>
              <c:numCache>
                <c:formatCode>0.0%</c:formatCode>
                <c:ptCount val="7"/>
                <c:pt idx="0">
                  <c:v>0.35</c:v>
                </c:pt>
                <c:pt idx="1">
                  <c:v>0.32800000000000001</c:v>
                </c:pt>
                <c:pt idx="2">
                  <c:v>0.438</c:v>
                </c:pt>
                <c:pt idx="3">
                  <c:v>0.193</c:v>
                </c:pt>
                <c:pt idx="4">
                  <c:v>0.16</c:v>
                </c:pt>
                <c:pt idx="5">
                  <c:v>0.14699999999999999</c:v>
                </c:pt>
                <c:pt idx="6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7-4348-8681-75983E26BD0B}"/>
            </c:ext>
          </c:extLst>
        </c:ser>
        <c:ser>
          <c:idx val="1"/>
          <c:order val="1"/>
          <c:tx>
            <c:strRef>
              <c:f>D19B!$A$5</c:f>
              <c:strCache>
                <c:ptCount val="1"/>
                <c:pt idx="0">
                  <c:v>Najmanje jednom dnevno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D19B!$B$3:$H$3</c:f>
              <c:strCache>
                <c:ptCount val="7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TikTok</c:v>
                </c:pt>
                <c:pt idx="4">
                  <c:v>Snapchat</c:v>
                </c:pt>
                <c:pt idx="5">
                  <c:v>Twitter</c:v>
                </c:pt>
                <c:pt idx="6">
                  <c:v>Linkedin </c:v>
                </c:pt>
              </c:strCache>
            </c:strRef>
          </c:cat>
          <c:val>
            <c:numRef>
              <c:f>D19B!$B$5:$H$5</c:f>
              <c:numCache>
                <c:formatCode>0.0%</c:formatCode>
                <c:ptCount val="7"/>
                <c:pt idx="0">
                  <c:v>0.29799999999999999</c:v>
                </c:pt>
                <c:pt idx="1">
                  <c:v>0.318</c:v>
                </c:pt>
                <c:pt idx="2">
                  <c:v>0.19400000000000001</c:v>
                </c:pt>
                <c:pt idx="3">
                  <c:v>0.152</c:v>
                </c:pt>
                <c:pt idx="4">
                  <c:v>0.112</c:v>
                </c:pt>
                <c:pt idx="5">
                  <c:v>0.11</c:v>
                </c:pt>
                <c:pt idx="6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7-4348-8681-75983E26BD0B}"/>
            </c:ext>
          </c:extLst>
        </c:ser>
        <c:ser>
          <c:idx val="2"/>
          <c:order val="2"/>
          <c:tx>
            <c:strRef>
              <c:f>D19B!$A$6</c:f>
              <c:strCache>
                <c:ptCount val="1"/>
                <c:pt idx="0">
                  <c:v>Najmanje jednom sedmično</c:v>
                </c:pt>
              </c:strCache>
            </c:strRef>
          </c:tx>
          <c:spPr>
            <a:solidFill>
              <a:srgbClr val="8ECA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D19B!$B$3:$H$3</c:f>
              <c:strCache>
                <c:ptCount val="7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TikTok</c:v>
                </c:pt>
                <c:pt idx="4">
                  <c:v>Snapchat</c:v>
                </c:pt>
                <c:pt idx="5">
                  <c:v>Twitter</c:v>
                </c:pt>
                <c:pt idx="6">
                  <c:v>Linkedin </c:v>
                </c:pt>
              </c:strCache>
            </c:strRef>
          </c:cat>
          <c:val>
            <c:numRef>
              <c:f>D19B!$B$6:$H$6</c:f>
              <c:numCache>
                <c:formatCode>0.0%</c:formatCode>
                <c:ptCount val="7"/>
                <c:pt idx="0">
                  <c:v>0.13100000000000001</c:v>
                </c:pt>
                <c:pt idx="1">
                  <c:v>0.11700000000000001</c:v>
                </c:pt>
                <c:pt idx="2">
                  <c:v>0.05</c:v>
                </c:pt>
                <c:pt idx="3">
                  <c:v>0.106</c:v>
                </c:pt>
                <c:pt idx="4">
                  <c:v>7.2999999999999995E-2</c:v>
                </c:pt>
                <c:pt idx="5">
                  <c:v>6.5000000000000002E-2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7-4348-8681-75983E26BD0B}"/>
            </c:ext>
          </c:extLst>
        </c:ser>
        <c:ser>
          <c:idx val="3"/>
          <c:order val="3"/>
          <c:tx>
            <c:strRef>
              <c:f>D19B!$A$7</c:f>
              <c:strCache>
                <c:ptCount val="1"/>
                <c:pt idx="0">
                  <c:v>Najmanje jednom mjesečno</c:v>
                </c:pt>
              </c:strCache>
            </c:strRef>
          </c:tx>
          <c:spPr>
            <a:solidFill>
              <a:srgbClr val="FFB7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D19B!$B$3:$H$3</c:f>
              <c:strCache>
                <c:ptCount val="7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TikTok</c:v>
                </c:pt>
                <c:pt idx="4">
                  <c:v>Snapchat</c:v>
                </c:pt>
                <c:pt idx="5">
                  <c:v>Twitter</c:v>
                </c:pt>
                <c:pt idx="6">
                  <c:v>Linkedin </c:v>
                </c:pt>
              </c:strCache>
            </c:strRef>
          </c:cat>
          <c:val>
            <c:numRef>
              <c:f>D19B!$B$7:$H$7</c:f>
              <c:numCache>
                <c:formatCode>0.0%</c:formatCode>
                <c:ptCount val="7"/>
                <c:pt idx="0">
                  <c:v>0.06</c:v>
                </c:pt>
                <c:pt idx="1">
                  <c:v>4.5999999999999999E-2</c:v>
                </c:pt>
                <c:pt idx="2">
                  <c:v>3.7999999999999999E-2</c:v>
                </c:pt>
                <c:pt idx="3">
                  <c:v>4.8000000000000001E-2</c:v>
                </c:pt>
                <c:pt idx="4">
                  <c:v>3.5999999999999997E-2</c:v>
                </c:pt>
                <c:pt idx="5">
                  <c:v>5.2999999999999999E-2</c:v>
                </c:pt>
                <c:pt idx="6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57-4348-8681-75983E26BD0B}"/>
            </c:ext>
          </c:extLst>
        </c:ser>
        <c:ser>
          <c:idx val="4"/>
          <c:order val="4"/>
          <c:tx>
            <c:strRef>
              <c:f>D19B!$A$8</c:f>
              <c:strCache>
                <c:ptCount val="1"/>
                <c:pt idx="0">
                  <c:v>Rijetko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D19B!$B$3:$H$3</c:f>
              <c:strCache>
                <c:ptCount val="7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TikTok</c:v>
                </c:pt>
                <c:pt idx="4">
                  <c:v>Snapchat</c:v>
                </c:pt>
                <c:pt idx="5">
                  <c:v>Twitter</c:v>
                </c:pt>
                <c:pt idx="6">
                  <c:v>Linkedin </c:v>
                </c:pt>
              </c:strCache>
            </c:strRef>
          </c:cat>
          <c:val>
            <c:numRef>
              <c:f>D19B!$B$8:$H$8</c:f>
              <c:numCache>
                <c:formatCode>0.0%</c:formatCode>
                <c:ptCount val="7"/>
                <c:pt idx="0">
                  <c:v>8.5999999999999993E-2</c:v>
                </c:pt>
                <c:pt idx="1">
                  <c:v>5.7000000000000002E-2</c:v>
                </c:pt>
                <c:pt idx="2">
                  <c:v>5.5E-2</c:v>
                </c:pt>
                <c:pt idx="3">
                  <c:v>0.122</c:v>
                </c:pt>
                <c:pt idx="4">
                  <c:v>8.5000000000000006E-2</c:v>
                </c:pt>
                <c:pt idx="5">
                  <c:v>9.6000000000000002E-2</c:v>
                </c:pt>
                <c:pt idx="6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57-4348-8681-75983E26BD0B}"/>
            </c:ext>
          </c:extLst>
        </c:ser>
        <c:ser>
          <c:idx val="5"/>
          <c:order val="5"/>
          <c:tx>
            <c:strRef>
              <c:f>D19B!$A$9</c:f>
              <c:strCache>
                <c:ptCount val="1"/>
                <c:pt idx="0">
                  <c:v>Nikad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D19B!$B$3:$H$3</c:f>
              <c:strCache>
                <c:ptCount val="7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TikTok</c:v>
                </c:pt>
                <c:pt idx="4">
                  <c:v>Snapchat</c:v>
                </c:pt>
                <c:pt idx="5">
                  <c:v>Twitter</c:v>
                </c:pt>
                <c:pt idx="6">
                  <c:v>Linkedin </c:v>
                </c:pt>
              </c:strCache>
            </c:strRef>
          </c:cat>
          <c:val>
            <c:numRef>
              <c:f>D19B!$B$9:$H$9</c:f>
              <c:numCache>
                <c:formatCode>0.0%</c:formatCode>
                <c:ptCount val="7"/>
                <c:pt idx="0">
                  <c:v>6.4000000000000001E-2</c:v>
                </c:pt>
                <c:pt idx="1">
                  <c:v>0.127</c:v>
                </c:pt>
                <c:pt idx="2">
                  <c:v>0.21299999999999999</c:v>
                </c:pt>
                <c:pt idx="3">
                  <c:v>0.36899999999999999</c:v>
                </c:pt>
                <c:pt idx="4">
                  <c:v>0.52100000000000002</c:v>
                </c:pt>
                <c:pt idx="5">
                  <c:v>0.51600000000000001</c:v>
                </c:pt>
                <c:pt idx="6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57-4348-8681-75983E26BD0B}"/>
            </c:ext>
          </c:extLst>
        </c:ser>
        <c:ser>
          <c:idx val="6"/>
          <c:order val="6"/>
          <c:tx>
            <c:strRef>
              <c:f>D19B!$A$10</c:f>
              <c:strCache>
                <c:ptCount val="1"/>
                <c:pt idx="0">
                  <c:v>Nemam pristup internetu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D19B!$B$3:$H$3</c:f>
              <c:strCache>
                <c:ptCount val="7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TikTok</c:v>
                </c:pt>
                <c:pt idx="4">
                  <c:v>Snapchat</c:v>
                </c:pt>
                <c:pt idx="5">
                  <c:v>Twitter</c:v>
                </c:pt>
                <c:pt idx="6">
                  <c:v>Linkedin </c:v>
                </c:pt>
              </c:strCache>
            </c:strRef>
          </c:cat>
          <c:val>
            <c:numRef>
              <c:f>D19B!$B$10:$H$10</c:f>
              <c:numCache>
                <c:formatCode>0.0%</c:formatCode>
                <c:ptCount val="7"/>
                <c:pt idx="0">
                  <c:v>1.0999999999999999E-2</c:v>
                </c:pt>
                <c:pt idx="1">
                  <c:v>8.0000000000000002E-3</c:v>
                </c:pt>
                <c:pt idx="2">
                  <c:v>1.2E-2</c:v>
                </c:pt>
                <c:pt idx="3">
                  <c:v>1.0999999999999999E-2</c:v>
                </c:pt>
                <c:pt idx="4">
                  <c:v>1.2E-2</c:v>
                </c:pt>
                <c:pt idx="5">
                  <c:v>1.2E-2</c:v>
                </c:pt>
                <c:pt idx="6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57-4348-8681-75983E26BD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978400255"/>
        <c:axId val="978400735"/>
      </c:barChart>
      <c:catAx>
        <c:axId val="9784002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78400735"/>
        <c:crosses val="autoZero"/>
        <c:auto val="1"/>
        <c:lblAlgn val="ctr"/>
        <c:lblOffset val="100"/>
        <c:noMultiLvlLbl val="0"/>
      </c:catAx>
      <c:valAx>
        <c:axId val="9784007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7840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80116879236274"/>
          <c:y val="0.89055264810828538"/>
          <c:w val="0.70456897722007183"/>
          <c:h val="9.5689910457116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'D25'!$A$13</c:f>
              <c:strCache>
                <c:ptCount val="1"/>
                <c:pt idx="0">
                  <c:v>U potpunosti im vjerujem</c:v>
                </c:pt>
              </c:strCache>
            </c:strRef>
          </c:tx>
          <c:spPr>
            <a:solidFill>
              <a:srgbClr val="125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'D25'!$B$12:$H$12</c:f>
              <c:strCache>
                <c:ptCount val="7"/>
                <c:pt idx="0">
                  <c:v>Ljekari  </c:v>
                </c:pt>
                <c:pt idx="1">
                  <c:v>Nastavnici  </c:v>
                </c:pt>
                <c:pt idx="2">
                  <c:v>Univerzitetski zvaničnici ili profesori  </c:v>
                </c:pt>
                <c:pt idx="3">
                  <c:v>Predstavnici nevladinih organizacija  </c:v>
                </c:pt>
                <c:pt idx="4">
                  <c:v>Policijski službenici  </c:v>
                </c:pt>
                <c:pt idx="5">
                  <c:v>Opštinski zvaničnici  </c:v>
                </c:pt>
                <c:pt idx="6">
                  <c:v>Novinari  </c:v>
                </c:pt>
              </c:strCache>
            </c:strRef>
          </c:cat>
          <c:val>
            <c:numRef>
              <c:f>'D25'!$B$13:$H$13</c:f>
              <c:numCache>
                <c:formatCode>0.0%</c:formatCode>
                <c:ptCount val="7"/>
                <c:pt idx="0">
                  <c:v>0.109</c:v>
                </c:pt>
                <c:pt idx="1">
                  <c:v>0.11899999999999999</c:v>
                </c:pt>
                <c:pt idx="2">
                  <c:v>0.127</c:v>
                </c:pt>
                <c:pt idx="3">
                  <c:v>7.0999999999999994E-2</c:v>
                </c:pt>
                <c:pt idx="4">
                  <c:v>7.2999999999999995E-2</c:v>
                </c:pt>
                <c:pt idx="5">
                  <c:v>8.3000000000000004E-2</c:v>
                </c:pt>
                <c:pt idx="6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5-4596-8434-5046D95CD349}"/>
            </c:ext>
          </c:extLst>
        </c:ser>
        <c:ser>
          <c:idx val="1"/>
          <c:order val="1"/>
          <c:tx>
            <c:strRef>
              <c:f>'D25'!$A$14</c:f>
              <c:strCache>
                <c:ptCount val="1"/>
                <c:pt idx="0">
                  <c:v>Donekle im vjerujem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'D25'!$B$12:$H$12</c:f>
              <c:strCache>
                <c:ptCount val="7"/>
                <c:pt idx="0">
                  <c:v>Ljekari  </c:v>
                </c:pt>
                <c:pt idx="1">
                  <c:v>Nastavnici  </c:v>
                </c:pt>
                <c:pt idx="2">
                  <c:v>Univerzitetski zvaničnici ili profesori  </c:v>
                </c:pt>
                <c:pt idx="3">
                  <c:v>Predstavnici nevladinih organizacija  </c:v>
                </c:pt>
                <c:pt idx="4">
                  <c:v>Policijski službenici  </c:v>
                </c:pt>
                <c:pt idx="5">
                  <c:v>Opštinski zvaničnici  </c:v>
                </c:pt>
                <c:pt idx="6">
                  <c:v>Novinari  </c:v>
                </c:pt>
              </c:strCache>
            </c:strRef>
          </c:cat>
          <c:val>
            <c:numRef>
              <c:f>'D25'!$B$14:$H$14</c:f>
              <c:numCache>
                <c:formatCode>0.0%</c:formatCode>
                <c:ptCount val="7"/>
                <c:pt idx="0">
                  <c:v>0.48199999999999998</c:v>
                </c:pt>
                <c:pt idx="1">
                  <c:v>0.44700000000000001</c:v>
                </c:pt>
                <c:pt idx="2">
                  <c:v>0.42499999999999999</c:v>
                </c:pt>
                <c:pt idx="3">
                  <c:v>0.44600000000000001</c:v>
                </c:pt>
                <c:pt idx="4">
                  <c:v>0.434</c:v>
                </c:pt>
                <c:pt idx="5">
                  <c:v>0.40600000000000003</c:v>
                </c:pt>
                <c:pt idx="6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5-4596-8434-5046D95CD349}"/>
            </c:ext>
          </c:extLst>
        </c:ser>
        <c:ser>
          <c:idx val="2"/>
          <c:order val="2"/>
          <c:tx>
            <c:strRef>
              <c:f>'D25'!$A$15</c:f>
              <c:strCache>
                <c:ptCount val="1"/>
                <c:pt idx="0">
                  <c:v>Ne vjerujem im mnogo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'D25'!$B$12:$H$12</c:f>
              <c:strCache>
                <c:ptCount val="7"/>
                <c:pt idx="0">
                  <c:v>Ljekari  </c:v>
                </c:pt>
                <c:pt idx="1">
                  <c:v>Nastavnici  </c:v>
                </c:pt>
                <c:pt idx="2">
                  <c:v>Univerzitetski zvaničnici ili profesori  </c:v>
                </c:pt>
                <c:pt idx="3">
                  <c:v>Predstavnici nevladinih organizacija  </c:v>
                </c:pt>
                <c:pt idx="4">
                  <c:v>Policijski službenici  </c:v>
                </c:pt>
                <c:pt idx="5">
                  <c:v>Opštinski zvaničnici  </c:v>
                </c:pt>
                <c:pt idx="6">
                  <c:v>Novinari  </c:v>
                </c:pt>
              </c:strCache>
            </c:strRef>
          </c:cat>
          <c:val>
            <c:numRef>
              <c:f>'D25'!$B$15:$H$15</c:f>
              <c:numCache>
                <c:formatCode>0.0%</c:formatCode>
                <c:ptCount val="7"/>
                <c:pt idx="0">
                  <c:v>0.28699999999999998</c:v>
                </c:pt>
                <c:pt idx="1">
                  <c:v>0.27900000000000003</c:v>
                </c:pt>
                <c:pt idx="2">
                  <c:v>0.27800000000000002</c:v>
                </c:pt>
                <c:pt idx="3">
                  <c:v>0.32500000000000001</c:v>
                </c:pt>
                <c:pt idx="4">
                  <c:v>0.33600000000000002</c:v>
                </c:pt>
                <c:pt idx="5">
                  <c:v>0.34200000000000003</c:v>
                </c:pt>
                <c:pt idx="6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15-4596-8434-5046D95CD349}"/>
            </c:ext>
          </c:extLst>
        </c:ser>
        <c:ser>
          <c:idx val="3"/>
          <c:order val="3"/>
          <c:tx>
            <c:strRef>
              <c:f>'D25'!$A$16</c:f>
              <c:strCache>
                <c:ptCount val="1"/>
                <c:pt idx="0">
                  <c:v>Uopšte im ne vjerujem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'D25'!$B$12:$H$12</c:f>
              <c:strCache>
                <c:ptCount val="7"/>
                <c:pt idx="0">
                  <c:v>Ljekari  </c:v>
                </c:pt>
                <c:pt idx="1">
                  <c:v>Nastavnici  </c:v>
                </c:pt>
                <c:pt idx="2">
                  <c:v>Univerzitetski zvaničnici ili profesori  </c:v>
                </c:pt>
                <c:pt idx="3">
                  <c:v>Predstavnici nevladinih organizacija  </c:v>
                </c:pt>
                <c:pt idx="4">
                  <c:v>Policijski službenici  </c:v>
                </c:pt>
                <c:pt idx="5">
                  <c:v>Opštinski zvaničnici  </c:v>
                </c:pt>
                <c:pt idx="6">
                  <c:v>Novinari  </c:v>
                </c:pt>
              </c:strCache>
            </c:strRef>
          </c:cat>
          <c:val>
            <c:numRef>
              <c:f>'D25'!$B$16:$H$16</c:f>
              <c:numCache>
                <c:formatCode>0.0%</c:formatCode>
                <c:ptCount val="7"/>
                <c:pt idx="0">
                  <c:v>0.10199999999999999</c:v>
                </c:pt>
                <c:pt idx="1">
                  <c:v>0.108</c:v>
                </c:pt>
                <c:pt idx="2">
                  <c:v>0.1</c:v>
                </c:pt>
                <c:pt idx="3">
                  <c:v>0.127</c:v>
                </c:pt>
                <c:pt idx="4">
                  <c:v>0.127</c:v>
                </c:pt>
                <c:pt idx="5">
                  <c:v>0.13</c:v>
                </c:pt>
                <c:pt idx="6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15-4596-8434-5046D95CD349}"/>
            </c:ext>
          </c:extLst>
        </c:ser>
        <c:ser>
          <c:idx val="4"/>
          <c:order val="4"/>
          <c:tx>
            <c:strRef>
              <c:f>'D25'!$A$17</c:f>
              <c:strCache>
                <c:ptCount val="1"/>
                <c:pt idx="0">
                  <c:v>Ne zna/ 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'D25'!$B$12:$H$12</c:f>
              <c:strCache>
                <c:ptCount val="7"/>
                <c:pt idx="0">
                  <c:v>Ljekari  </c:v>
                </c:pt>
                <c:pt idx="1">
                  <c:v>Nastavnici  </c:v>
                </c:pt>
                <c:pt idx="2">
                  <c:v>Univerzitetski zvaničnici ili profesori  </c:v>
                </c:pt>
                <c:pt idx="3">
                  <c:v>Predstavnici nevladinih organizacija  </c:v>
                </c:pt>
                <c:pt idx="4">
                  <c:v>Policijski službenici  </c:v>
                </c:pt>
                <c:pt idx="5">
                  <c:v>Opštinski zvaničnici  </c:v>
                </c:pt>
                <c:pt idx="6">
                  <c:v>Novinari  </c:v>
                </c:pt>
              </c:strCache>
            </c:strRef>
          </c:cat>
          <c:val>
            <c:numRef>
              <c:f>'D25'!$B$17:$H$17</c:f>
              <c:numCache>
                <c:formatCode>0.0%</c:formatCode>
                <c:ptCount val="7"/>
                <c:pt idx="0">
                  <c:v>0.02</c:v>
                </c:pt>
                <c:pt idx="1">
                  <c:v>4.7E-2</c:v>
                </c:pt>
                <c:pt idx="2">
                  <c:v>7.0999999999999994E-2</c:v>
                </c:pt>
                <c:pt idx="3">
                  <c:v>3.1E-2</c:v>
                </c:pt>
                <c:pt idx="4">
                  <c:v>0.03</c:v>
                </c:pt>
                <c:pt idx="5">
                  <c:v>3.9E-2</c:v>
                </c:pt>
                <c:pt idx="6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15-4596-8434-5046D95CD3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0475887"/>
        <c:axId val="1170473007"/>
      </c:barChart>
      <c:catAx>
        <c:axId val="11704758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70473007"/>
        <c:crosses val="autoZero"/>
        <c:auto val="1"/>
        <c:lblAlgn val="ctr"/>
        <c:lblOffset val="100"/>
        <c:noMultiLvlLbl val="0"/>
      </c:catAx>
      <c:valAx>
        <c:axId val="1170473007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7047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'D25'!$A$23</c:f>
              <c:strCache>
                <c:ptCount val="1"/>
                <c:pt idx="0">
                  <c:v>U potpunosti im vjerujem</c:v>
                </c:pt>
              </c:strCache>
            </c:strRef>
          </c:tx>
          <c:spPr>
            <a:solidFill>
              <a:srgbClr val="125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'D25'!$B$22:$H$22</c:f>
              <c:strCache>
                <c:ptCount val="7"/>
                <c:pt idx="0">
                  <c:v>Administrativni službenici u pravosudnom sistemu  </c:v>
                </c:pt>
                <c:pt idx="1">
                  <c:v>Zvaničnici u ministarstvima  </c:v>
                </c:pt>
                <c:pt idx="2">
                  <c:v>Carinici  </c:v>
                </c:pt>
                <c:pt idx="3">
                  <c:v>Bankari  </c:v>
                </c:pt>
                <c:pt idx="4">
                  <c:v>Poreski službenici  </c:v>
                </c:pt>
                <c:pt idx="5">
                  <c:v>Opštinski odbornici  </c:v>
                </c:pt>
                <c:pt idx="6">
                  <c:v>Advokati  </c:v>
                </c:pt>
              </c:strCache>
            </c:strRef>
          </c:cat>
          <c:val>
            <c:numRef>
              <c:f>'D25'!$B$23:$H$23</c:f>
              <c:numCache>
                <c:formatCode>0.0%</c:formatCode>
                <c:ptCount val="7"/>
                <c:pt idx="0">
                  <c:v>7.2999999999999995E-2</c:v>
                </c:pt>
                <c:pt idx="1">
                  <c:v>6.8000000000000005E-2</c:v>
                </c:pt>
                <c:pt idx="2">
                  <c:v>6.0999999999999999E-2</c:v>
                </c:pt>
                <c:pt idx="3">
                  <c:v>0.108</c:v>
                </c:pt>
                <c:pt idx="4">
                  <c:v>6.7000000000000004E-2</c:v>
                </c:pt>
                <c:pt idx="5">
                  <c:v>5.3999999999999999E-2</c:v>
                </c:pt>
                <c:pt idx="6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7-4550-8F8A-BBE0FD00F25A}"/>
            </c:ext>
          </c:extLst>
        </c:ser>
        <c:ser>
          <c:idx val="1"/>
          <c:order val="1"/>
          <c:tx>
            <c:strRef>
              <c:f>'D25'!$A$24</c:f>
              <c:strCache>
                <c:ptCount val="1"/>
                <c:pt idx="0">
                  <c:v>Donekle im vjerujem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'D25'!$B$22:$H$22</c:f>
              <c:strCache>
                <c:ptCount val="7"/>
                <c:pt idx="0">
                  <c:v>Administrativni službenici u pravosudnom sistemu  </c:v>
                </c:pt>
                <c:pt idx="1">
                  <c:v>Zvaničnici u ministarstvima  </c:v>
                </c:pt>
                <c:pt idx="2">
                  <c:v>Carinici  </c:v>
                </c:pt>
                <c:pt idx="3">
                  <c:v>Bankari  </c:v>
                </c:pt>
                <c:pt idx="4">
                  <c:v>Poreski službenici  </c:v>
                </c:pt>
                <c:pt idx="5">
                  <c:v>Opštinski odbornici  </c:v>
                </c:pt>
                <c:pt idx="6">
                  <c:v>Advokati  </c:v>
                </c:pt>
              </c:strCache>
            </c:strRef>
          </c:cat>
          <c:val>
            <c:numRef>
              <c:f>'D25'!$B$24:$H$24</c:f>
              <c:numCache>
                <c:formatCode>0.0%</c:formatCode>
                <c:ptCount val="7"/>
                <c:pt idx="0">
                  <c:v>0.34599999999999997</c:v>
                </c:pt>
                <c:pt idx="1">
                  <c:v>0.33300000000000002</c:v>
                </c:pt>
                <c:pt idx="2">
                  <c:v>0.33300000000000002</c:v>
                </c:pt>
                <c:pt idx="3">
                  <c:v>0.28599999999999998</c:v>
                </c:pt>
                <c:pt idx="4">
                  <c:v>0.32300000000000001</c:v>
                </c:pt>
                <c:pt idx="5">
                  <c:v>0.316</c:v>
                </c:pt>
                <c:pt idx="6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7-4550-8F8A-BBE0FD00F25A}"/>
            </c:ext>
          </c:extLst>
        </c:ser>
        <c:ser>
          <c:idx val="2"/>
          <c:order val="2"/>
          <c:tx>
            <c:strRef>
              <c:f>'D25'!$A$25</c:f>
              <c:strCache>
                <c:ptCount val="1"/>
                <c:pt idx="0">
                  <c:v>Ne vjerujem im mnogo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'D25'!$B$22:$H$22</c:f>
              <c:strCache>
                <c:ptCount val="7"/>
                <c:pt idx="0">
                  <c:v>Administrativni službenici u pravosudnom sistemu  </c:v>
                </c:pt>
                <c:pt idx="1">
                  <c:v>Zvaničnici u ministarstvima  </c:v>
                </c:pt>
                <c:pt idx="2">
                  <c:v>Carinici  </c:v>
                </c:pt>
                <c:pt idx="3">
                  <c:v>Bankari  </c:v>
                </c:pt>
                <c:pt idx="4">
                  <c:v>Poreski službenici  </c:v>
                </c:pt>
                <c:pt idx="5">
                  <c:v>Opštinski odbornici  </c:v>
                </c:pt>
                <c:pt idx="6">
                  <c:v>Advokati  </c:v>
                </c:pt>
              </c:strCache>
            </c:strRef>
          </c:cat>
          <c:val>
            <c:numRef>
              <c:f>'D25'!$B$25:$H$25</c:f>
              <c:numCache>
                <c:formatCode>0.0%</c:formatCode>
                <c:ptCount val="7"/>
                <c:pt idx="0">
                  <c:v>0.40699999999999997</c:v>
                </c:pt>
                <c:pt idx="1">
                  <c:v>0.42199999999999999</c:v>
                </c:pt>
                <c:pt idx="2">
                  <c:v>0.43</c:v>
                </c:pt>
                <c:pt idx="3">
                  <c:v>0.41499999999999998</c:v>
                </c:pt>
                <c:pt idx="4">
                  <c:v>0.443</c:v>
                </c:pt>
                <c:pt idx="5">
                  <c:v>0.41799999999999998</c:v>
                </c:pt>
                <c:pt idx="6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7-4550-8F8A-BBE0FD00F25A}"/>
            </c:ext>
          </c:extLst>
        </c:ser>
        <c:ser>
          <c:idx val="3"/>
          <c:order val="3"/>
          <c:tx>
            <c:strRef>
              <c:f>'D25'!$A$26</c:f>
              <c:strCache>
                <c:ptCount val="1"/>
                <c:pt idx="0">
                  <c:v>Uopšte im ne vjerujem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'D25'!$B$22:$H$22</c:f>
              <c:strCache>
                <c:ptCount val="7"/>
                <c:pt idx="0">
                  <c:v>Administrativni službenici u pravosudnom sistemu  </c:v>
                </c:pt>
                <c:pt idx="1">
                  <c:v>Zvaničnici u ministarstvima  </c:v>
                </c:pt>
                <c:pt idx="2">
                  <c:v>Carinici  </c:v>
                </c:pt>
                <c:pt idx="3">
                  <c:v>Bankari  </c:v>
                </c:pt>
                <c:pt idx="4">
                  <c:v>Poreski službenici  </c:v>
                </c:pt>
                <c:pt idx="5">
                  <c:v>Opštinski odbornici  </c:v>
                </c:pt>
                <c:pt idx="6">
                  <c:v>Advokati  </c:v>
                </c:pt>
              </c:strCache>
            </c:strRef>
          </c:cat>
          <c:val>
            <c:numRef>
              <c:f>'D25'!$B$26:$H$26</c:f>
              <c:numCache>
                <c:formatCode>0.0%</c:formatCode>
                <c:ptCount val="7"/>
                <c:pt idx="0">
                  <c:v>0.112</c:v>
                </c:pt>
                <c:pt idx="1">
                  <c:v>0.11899999999999999</c:v>
                </c:pt>
                <c:pt idx="2">
                  <c:v>0.14599999999999999</c:v>
                </c:pt>
                <c:pt idx="3">
                  <c:v>0.156</c:v>
                </c:pt>
                <c:pt idx="4">
                  <c:v>0.128</c:v>
                </c:pt>
                <c:pt idx="5">
                  <c:v>0.18</c:v>
                </c:pt>
                <c:pt idx="6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7-4550-8F8A-BBE0FD00F25A}"/>
            </c:ext>
          </c:extLst>
        </c:ser>
        <c:ser>
          <c:idx val="4"/>
          <c:order val="4"/>
          <c:tx>
            <c:strRef>
              <c:f>'D25'!$A$27</c:f>
              <c:strCache>
                <c:ptCount val="1"/>
                <c:pt idx="0">
                  <c:v>Ne zna/ 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'D25'!$B$22:$H$22</c:f>
              <c:strCache>
                <c:ptCount val="7"/>
                <c:pt idx="0">
                  <c:v>Administrativni službenici u pravosudnom sistemu  </c:v>
                </c:pt>
                <c:pt idx="1">
                  <c:v>Zvaničnici u ministarstvima  </c:v>
                </c:pt>
                <c:pt idx="2">
                  <c:v>Carinici  </c:v>
                </c:pt>
                <c:pt idx="3">
                  <c:v>Bankari  </c:v>
                </c:pt>
                <c:pt idx="4">
                  <c:v>Poreski službenici  </c:v>
                </c:pt>
                <c:pt idx="5">
                  <c:v>Opštinski odbornici  </c:v>
                </c:pt>
                <c:pt idx="6">
                  <c:v>Advokati  </c:v>
                </c:pt>
              </c:strCache>
            </c:strRef>
          </c:cat>
          <c:val>
            <c:numRef>
              <c:f>'D25'!$B$27:$H$27</c:f>
              <c:numCache>
                <c:formatCode>0.0%</c:formatCode>
                <c:ptCount val="7"/>
                <c:pt idx="0">
                  <c:v>6.2E-2</c:v>
                </c:pt>
                <c:pt idx="1">
                  <c:v>5.8000000000000003E-2</c:v>
                </c:pt>
                <c:pt idx="2">
                  <c:v>0.03</c:v>
                </c:pt>
                <c:pt idx="3">
                  <c:v>3.5000000000000003E-2</c:v>
                </c:pt>
                <c:pt idx="4">
                  <c:v>3.9E-2</c:v>
                </c:pt>
                <c:pt idx="5">
                  <c:v>3.2000000000000001E-2</c:v>
                </c:pt>
                <c:pt idx="6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7-4550-8F8A-BBE0FD00F2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0480687"/>
        <c:axId val="1170481647"/>
      </c:barChart>
      <c:catAx>
        <c:axId val="117048068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70481647"/>
        <c:crosses val="autoZero"/>
        <c:auto val="1"/>
        <c:lblAlgn val="ctr"/>
        <c:lblOffset val="100"/>
        <c:noMultiLvlLbl val="0"/>
      </c:catAx>
      <c:valAx>
        <c:axId val="1170481647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7048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72014942840827"/>
          <c:y val="3.0909719281336859E-2"/>
          <c:w val="0.72869443638213471"/>
          <c:h val="0.8995731950885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'D25'!$A$33</c:f>
              <c:strCache>
                <c:ptCount val="1"/>
                <c:pt idx="0">
                  <c:v>U potpunosti im vjerujem</c:v>
                </c:pt>
              </c:strCache>
            </c:strRef>
          </c:tx>
          <c:spPr>
            <a:solidFill>
              <a:srgbClr val="125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'D25'!$B$32:$I$32</c:f>
              <c:strCache>
                <c:ptCount val="8"/>
                <c:pt idx="0">
                  <c:v>Privrednici  </c:v>
                </c:pt>
                <c:pt idx="1">
                  <c:v>Ministri  </c:v>
                </c:pt>
                <c:pt idx="2">
                  <c:v>Sudije  </c:v>
                </c:pt>
                <c:pt idx="3">
                  <c:v>Lokalni politički lideri  </c:v>
                </c:pt>
                <c:pt idx="4">
                  <c:v>Poslanici  </c:v>
                </c:pt>
                <c:pt idx="5">
                  <c:v>Istražni organi  </c:v>
                </c:pt>
                <c:pt idx="6">
                  <c:v>Javni tužioci  </c:v>
                </c:pt>
                <c:pt idx="7">
                  <c:v>Lideri političkih partija i koalicija  </c:v>
                </c:pt>
              </c:strCache>
            </c:strRef>
          </c:cat>
          <c:val>
            <c:numRef>
              <c:f>'D25'!$B$33:$I$33</c:f>
              <c:numCache>
                <c:formatCode>0.0%</c:formatCode>
                <c:ptCount val="8"/>
                <c:pt idx="0">
                  <c:v>7.3999999999999996E-2</c:v>
                </c:pt>
                <c:pt idx="1">
                  <c:v>5.6000000000000001E-2</c:v>
                </c:pt>
                <c:pt idx="2">
                  <c:v>7.6999999999999999E-2</c:v>
                </c:pt>
                <c:pt idx="3">
                  <c:v>5.8000000000000003E-2</c:v>
                </c:pt>
                <c:pt idx="4">
                  <c:v>5.6000000000000001E-2</c:v>
                </c:pt>
                <c:pt idx="5">
                  <c:v>5.5E-2</c:v>
                </c:pt>
                <c:pt idx="6">
                  <c:v>6.0999999999999999E-2</c:v>
                </c:pt>
                <c:pt idx="7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8-45B1-9EE0-C89122DA3BDC}"/>
            </c:ext>
          </c:extLst>
        </c:ser>
        <c:ser>
          <c:idx val="1"/>
          <c:order val="1"/>
          <c:tx>
            <c:strRef>
              <c:f>'D25'!$A$34</c:f>
              <c:strCache>
                <c:ptCount val="1"/>
                <c:pt idx="0">
                  <c:v>Donekle im vjerujem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'D25'!$B$32:$I$32</c:f>
              <c:strCache>
                <c:ptCount val="8"/>
                <c:pt idx="0">
                  <c:v>Privrednici  </c:v>
                </c:pt>
                <c:pt idx="1">
                  <c:v>Ministri  </c:v>
                </c:pt>
                <c:pt idx="2">
                  <c:v>Sudije  </c:v>
                </c:pt>
                <c:pt idx="3">
                  <c:v>Lokalni politički lideri  </c:v>
                </c:pt>
                <c:pt idx="4">
                  <c:v>Poslanici  </c:v>
                </c:pt>
                <c:pt idx="5">
                  <c:v>Istražni organi  </c:v>
                </c:pt>
                <c:pt idx="6">
                  <c:v>Javni tužioci  </c:v>
                </c:pt>
                <c:pt idx="7">
                  <c:v>Lideri političkih partija i koalicija  </c:v>
                </c:pt>
              </c:strCache>
            </c:strRef>
          </c:cat>
          <c:val>
            <c:numRef>
              <c:f>'D25'!$B$34:$I$34</c:f>
              <c:numCache>
                <c:formatCode>0.0%</c:formatCode>
                <c:ptCount val="8"/>
                <c:pt idx="0">
                  <c:v>0.29399999999999998</c:v>
                </c:pt>
                <c:pt idx="1">
                  <c:v>0.30299999999999999</c:v>
                </c:pt>
                <c:pt idx="2">
                  <c:v>0.25</c:v>
                </c:pt>
                <c:pt idx="3">
                  <c:v>0.26800000000000002</c:v>
                </c:pt>
                <c:pt idx="4">
                  <c:v>0.24099999999999999</c:v>
                </c:pt>
                <c:pt idx="5">
                  <c:v>0.24099999999999999</c:v>
                </c:pt>
                <c:pt idx="6">
                  <c:v>0.23300000000000001</c:v>
                </c:pt>
                <c:pt idx="7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8-45B1-9EE0-C89122DA3BDC}"/>
            </c:ext>
          </c:extLst>
        </c:ser>
        <c:ser>
          <c:idx val="2"/>
          <c:order val="2"/>
          <c:tx>
            <c:strRef>
              <c:f>'D25'!$A$35</c:f>
              <c:strCache>
                <c:ptCount val="1"/>
                <c:pt idx="0">
                  <c:v>Ne vjerujem im mnogo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'D25'!$B$32:$I$32</c:f>
              <c:strCache>
                <c:ptCount val="8"/>
                <c:pt idx="0">
                  <c:v>Privrednici  </c:v>
                </c:pt>
                <c:pt idx="1">
                  <c:v>Ministri  </c:v>
                </c:pt>
                <c:pt idx="2">
                  <c:v>Sudije  </c:v>
                </c:pt>
                <c:pt idx="3">
                  <c:v>Lokalni politički lideri  </c:v>
                </c:pt>
                <c:pt idx="4">
                  <c:v>Poslanici  </c:v>
                </c:pt>
                <c:pt idx="5">
                  <c:v>Istražni organi  </c:v>
                </c:pt>
                <c:pt idx="6">
                  <c:v>Javni tužioci  </c:v>
                </c:pt>
                <c:pt idx="7">
                  <c:v>Lideri političkih partija i koalicija  </c:v>
                </c:pt>
              </c:strCache>
            </c:strRef>
          </c:cat>
          <c:val>
            <c:numRef>
              <c:f>'D25'!$B$35:$I$35</c:f>
              <c:numCache>
                <c:formatCode>0.0%</c:formatCode>
                <c:ptCount val="8"/>
                <c:pt idx="0">
                  <c:v>0.44800000000000001</c:v>
                </c:pt>
                <c:pt idx="1">
                  <c:v>0.40400000000000003</c:v>
                </c:pt>
                <c:pt idx="2">
                  <c:v>0.38400000000000001</c:v>
                </c:pt>
                <c:pt idx="3">
                  <c:v>0.42</c:v>
                </c:pt>
                <c:pt idx="4">
                  <c:v>0.44600000000000001</c:v>
                </c:pt>
                <c:pt idx="5">
                  <c:v>0.46400000000000002</c:v>
                </c:pt>
                <c:pt idx="6">
                  <c:v>0.437</c:v>
                </c:pt>
                <c:pt idx="7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18-45B1-9EE0-C89122DA3BDC}"/>
            </c:ext>
          </c:extLst>
        </c:ser>
        <c:ser>
          <c:idx val="3"/>
          <c:order val="3"/>
          <c:tx>
            <c:strRef>
              <c:f>'D25'!$A$36</c:f>
              <c:strCache>
                <c:ptCount val="1"/>
                <c:pt idx="0">
                  <c:v>Uopšte im ne vjerujem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'D25'!$B$32:$I$32</c:f>
              <c:strCache>
                <c:ptCount val="8"/>
                <c:pt idx="0">
                  <c:v>Privrednici  </c:v>
                </c:pt>
                <c:pt idx="1">
                  <c:v>Ministri  </c:v>
                </c:pt>
                <c:pt idx="2">
                  <c:v>Sudije  </c:v>
                </c:pt>
                <c:pt idx="3">
                  <c:v>Lokalni politički lideri  </c:v>
                </c:pt>
                <c:pt idx="4">
                  <c:v>Poslanici  </c:v>
                </c:pt>
                <c:pt idx="5">
                  <c:v>Istražni organi  </c:v>
                </c:pt>
                <c:pt idx="6">
                  <c:v>Javni tužioci  </c:v>
                </c:pt>
                <c:pt idx="7">
                  <c:v>Lideri političkih partija i koalicija  </c:v>
                </c:pt>
              </c:strCache>
            </c:strRef>
          </c:cat>
          <c:val>
            <c:numRef>
              <c:f>'D25'!$B$36:$I$36</c:f>
              <c:numCache>
                <c:formatCode>0.0%</c:formatCode>
                <c:ptCount val="8"/>
                <c:pt idx="0">
                  <c:v>0.13700000000000001</c:v>
                </c:pt>
                <c:pt idx="1">
                  <c:v>0.19700000000000001</c:v>
                </c:pt>
                <c:pt idx="2">
                  <c:v>0.22700000000000001</c:v>
                </c:pt>
                <c:pt idx="3">
                  <c:v>0.22600000000000001</c:v>
                </c:pt>
                <c:pt idx="4">
                  <c:v>0.23</c:v>
                </c:pt>
                <c:pt idx="5">
                  <c:v>0.17799999999999999</c:v>
                </c:pt>
                <c:pt idx="6">
                  <c:v>0.20100000000000001</c:v>
                </c:pt>
                <c:pt idx="7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18-45B1-9EE0-C89122DA3BDC}"/>
            </c:ext>
          </c:extLst>
        </c:ser>
        <c:ser>
          <c:idx val="4"/>
          <c:order val="4"/>
          <c:tx>
            <c:strRef>
              <c:f>'D25'!$A$37</c:f>
              <c:strCache>
                <c:ptCount val="1"/>
                <c:pt idx="0">
                  <c:v>Ne zna/ 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'D25'!$B$32:$I$32</c:f>
              <c:strCache>
                <c:ptCount val="8"/>
                <c:pt idx="0">
                  <c:v>Privrednici  </c:v>
                </c:pt>
                <c:pt idx="1">
                  <c:v>Ministri  </c:v>
                </c:pt>
                <c:pt idx="2">
                  <c:v>Sudije  </c:v>
                </c:pt>
                <c:pt idx="3">
                  <c:v>Lokalni politički lideri  </c:v>
                </c:pt>
                <c:pt idx="4">
                  <c:v>Poslanici  </c:v>
                </c:pt>
                <c:pt idx="5">
                  <c:v>Istražni organi  </c:v>
                </c:pt>
                <c:pt idx="6">
                  <c:v>Javni tužioci  </c:v>
                </c:pt>
                <c:pt idx="7">
                  <c:v>Lideri političkih partija i koalicija  </c:v>
                </c:pt>
              </c:strCache>
            </c:strRef>
          </c:cat>
          <c:val>
            <c:numRef>
              <c:f>'D25'!$B$37:$I$37</c:f>
              <c:numCache>
                <c:formatCode>0.0%</c:formatCode>
                <c:ptCount val="8"/>
                <c:pt idx="0">
                  <c:v>4.8000000000000001E-2</c:v>
                </c:pt>
                <c:pt idx="1">
                  <c:v>0.04</c:v>
                </c:pt>
                <c:pt idx="2">
                  <c:v>6.3E-2</c:v>
                </c:pt>
                <c:pt idx="3">
                  <c:v>2.9000000000000001E-2</c:v>
                </c:pt>
                <c:pt idx="4">
                  <c:v>2.8000000000000001E-2</c:v>
                </c:pt>
                <c:pt idx="5">
                  <c:v>6.3E-2</c:v>
                </c:pt>
                <c:pt idx="6">
                  <c:v>6.9000000000000006E-2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18-45B1-9EE0-C89122DA3B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0474447"/>
        <c:axId val="1170475407"/>
      </c:barChart>
      <c:catAx>
        <c:axId val="11704744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70475407"/>
        <c:crosses val="autoZero"/>
        <c:auto val="1"/>
        <c:lblAlgn val="ctr"/>
        <c:lblOffset val="100"/>
        <c:noMultiLvlLbl val="0"/>
      </c:catAx>
      <c:valAx>
        <c:axId val="1170475407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7047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93200758664291"/>
          <c:y val="2.795225426827121E-2"/>
          <c:w val="0.74567725617833858"/>
          <c:h val="0.848266880200279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'A4'!$B$14</c:f>
              <c:strCache>
                <c:ptCount val="1"/>
                <c:pt idx="0">
                  <c:v>Skoro svi su uključeni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'A4'!$C$13:$I$13</c:f>
              <c:strCache>
                <c:ptCount val="7"/>
                <c:pt idx="0">
                  <c:v>Lideri političkih partija i koalicija  </c:v>
                </c:pt>
                <c:pt idx="1">
                  <c:v>Poslanici  </c:v>
                </c:pt>
                <c:pt idx="2">
                  <c:v>Sudije  </c:v>
                </c:pt>
                <c:pt idx="3">
                  <c:v>Advokati  </c:v>
                </c:pt>
                <c:pt idx="4">
                  <c:v>Privrednici  </c:v>
                </c:pt>
                <c:pt idx="5">
                  <c:v>Ljekari  </c:v>
                </c:pt>
                <c:pt idx="6">
                  <c:v>Lokalni politički lideri  </c:v>
                </c:pt>
              </c:strCache>
            </c:strRef>
          </c:cat>
          <c:val>
            <c:numRef>
              <c:f>'A4'!$C$14:$I$14</c:f>
              <c:numCache>
                <c:formatCode>0.0%</c:formatCode>
                <c:ptCount val="7"/>
                <c:pt idx="0">
                  <c:v>0.13200000000000001</c:v>
                </c:pt>
                <c:pt idx="1">
                  <c:v>0.08</c:v>
                </c:pt>
                <c:pt idx="2">
                  <c:v>9.8000000000000004E-2</c:v>
                </c:pt>
                <c:pt idx="3">
                  <c:v>0.105</c:v>
                </c:pt>
                <c:pt idx="4">
                  <c:v>9.8000000000000004E-2</c:v>
                </c:pt>
                <c:pt idx="5">
                  <c:v>7.9000000000000001E-2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6-48F2-8830-8828C359CF58}"/>
            </c:ext>
          </c:extLst>
        </c:ser>
        <c:ser>
          <c:idx val="1"/>
          <c:order val="1"/>
          <c:tx>
            <c:strRef>
              <c:f>'A4'!$B$15</c:f>
              <c:strCache>
                <c:ptCount val="1"/>
                <c:pt idx="0">
                  <c:v>Većina je uključena</c:v>
                </c:pt>
              </c:strCache>
            </c:strRef>
          </c:tx>
          <c:spPr>
            <a:solidFill>
              <a:srgbClr val="8ECA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'A4'!$C$13:$I$13</c:f>
              <c:strCache>
                <c:ptCount val="7"/>
                <c:pt idx="0">
                  <c:v>Lideri političkih partija i koalicija  </c:v>
                </c:pt>
                <c:pt idx="1">
                  <c:v>Poslanici  </c:v>
                </c:pt>
                <c:pt idx="2">
                  <c:v>Sudije  </c:v>
                </c:pt>
                <c:pt idx="3">
                  <c:v>Advokati  </c:v>
                </c:pt>
                <c:pt idx="4">
                  <c:v>Privrednici  </c:v>
                </c:pt>
                <c:pt idx="5">
                  <c:v>Ljekari  </c:v>
                </c:pt>
                <c:pt idx="6">
                  <c:v>Lokalni politički lideri  </c:v>
                </c:pt>
              </c:strCache>
            </c:strRef>
          </c:cat>
          <c:val>
            <c:numRef>
              <c:f>'A4'!$C$15:$I$15</c:f>
              <c:numCache>
                <c:formatCode>0.0%</c:formatCode>
                <c:ptCount val="7"/>
                <c:pt idx="0">
                  <c:v>0.43099999999999999</c:v>
                </c:pt>
                <c:pt idx="1">
                  <c:v>0.40200000000000002</c:v>
                </c:pt>
                <c:pt idx="2">
                  <c:v>0.378</c:v>
                </c:pt>
                <c:pt idx="3">
                  <c:v>0.35899999999999999</c:v>
                </c:pt>
                <c:pt idx="4">
                  <c:v>0.33200000000000002</c:v>
                </c:pt>
                <c:pt idx="5">
                  <c:v>0.33800000000000002</c:v>
                </c:pt>
                <c:pt idx="6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6-48F2-8830-8828C359CF58}"/>
            </c:ext>
          </c:extLst>
        </c:ser>
        <c:ser>
          <c:idx val="2"/>
          <c:order val="2"/>
          <c:tx>
            <c:strRef>
              <c:f>'A4'!$B$16</c:f>
              <c:strCache>
                <c:ptCount val="1"/>
                <c:pt idx="0">
                  <c:v>Malo ih je uključeno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'A4'!$C$13:$I$13</c:f>
              <c:strCache>
                <c:ptCount val="7"/>
                <c:pt idx="0">
                  <c:v>Lideri političkih partija i koalicija  </c:v>
                </c:pt>
                <c:pt idx="1">
                  <c:v>Poslanici  </c:v>
                </c:pt>
                <c:pt idx="2">
                  <c:v>Sudije  </c:v>
                </c:pt>
                <c:pt idx="3">
                  <c:v>Advokati  </c:v>
                </c:pt>
                <c:pt idx="4">
                  <c:v>Privrednici  </c:v>
                </c:pt>
                <c:pt idx="5">
                  <c:v>Ljekari  </c:v>
                </c:pt>
                <c:pt idx="6">
                  <c:v>Lokalni politički lideri  </c:v>
                </c:pt>
              </c:strCache>
            </c:strRef>
          </c:cat>
          <c:val>
            <c:numRef>
              <c:f>'A4'!$C$16:$I$16</c:f>
              <c:numCache>
                <c:formatCode>0.0%</c:formatCode>
                <c:ptCount val="7"/>
                <c:pt idx="0">
                  <c:v>0.29399999999999998</c:v>
                </c:pt>
                <c:pt idx="1">
                  <c:v>0.38700000000000001</c:v>
                </c:pt>
                <c:pt idx="2">
                  <c:v>0.35499999999999998</c:v>
                </c:pt>
                <c:pt idx="3">
                  <c:v>0.39200000000000002</c:v>
                </c:pt>
                <c:pt idx="4">
                  <c:v>0.41799999999999998</c:v>
                </c:pt>
                <c:pt idx="5">
                  <c:v>0.45200000000000001</c:v>
                </c:pt>
                <c:pt idx="6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D6-48F2-8830-8828C359CF58}"/>
            </c:ext>
          </c:extLst>
        </c:ser>
        <c:ser>
          <c:idx val="3"/>
          <c:order val="3"/>
          <c:tx>
            <c:strRef>
              <c:f>'A4'!$B$17</c:f>
              <c:strCache>
                <c:ptCount val="1"/>
                <c:pt idx="0">
                  <c:v>Gotovo niko nije uključen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'A4'!$C$13:$I$13</c:f>
              <c:strCache>
                <c:ptCount val="7"/>
                <c:pt idx="0">
                  <c:v>Lideri političkih partija i koalicija  </c:v>
                </c:pt>
                <c:pt idx="1">
                  <c:v>Poslanici  </c:v>
                </c:pt>
                <c:pt idx="2">
                  <c:v>Sudije  </c:v>
                </c:pt>
                <c:pt idx="3">
                  <c:v>Advokati  </c:v>
                </c:pt>
                <c:pt idx="4">
                  <c:v>Privrednici  </c:v>
                </c:pt>
                <c:pt idx="5">
                  <c:v>Ljekari  </c:v>
                </c:pt>
                <c:pt idx="6">
                  <c:v>Lokalni politički lideri  </c:v>
                </c:pt>
              </c:strCache>
            </c:strRef>
          </c:cat>
          <c:val>
            <c:numRef>
              <c:f>'A4'!$C$17:$I$17</c:f>
              <c:numCache>
                <c:formatCode>0.0%</c:formatCode>
                <c:ptCount val="7"/>
                <c:pt idx="0">
                  <c:v>9.0999999999999998E-2</c:v>
                </c:pt>
                <c:pt idx="1">
                  <c:v>7.9000000000000001E-2</c:v>
                </c:pt>
                <c:pt idx="2">
                  <c:v>8.6999999999999994E-2</c:v>
                </c:pt>
                <c:pt idx="3">
                  <c:v>8.8999999999999996E-2</c:v>
                </c:pt>
                <c:pt idx="4">
                  <c:v>8.2000000000000003E-2</c:v>
                </c:pt>
                <c:pt idx="5">
                  <c:v>8.1000000000000003E-2</c:v>
                </c:pt>
                <c:pt idx="6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6-48F2-8830-8828C359CF58}"/>
            </c:ext>
          </c:extLst>
        </c:ser>
        <c:ser>
          <c:idx val="4"/>
          <c:order val="4"/>
          <c:tx>
            <c:strRef>
              <c:f>'A4'!$B$18</c:f>
              <c:strCache>
                <c:ptCount val="1"/>
                <c:pt idx="0">
                  <c:v>Ne znam / 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'A4'!$C$13:$I$13</c:f>
              <c:strCache>
                <c:ptCount val="7"/>
                <c:pt idx="0">
                  <c:v>Lideri političkih partija i koalicija  </c:v>
                </c:pt>
                <c:pt idx="1">
                  <c:v>Poslanici  </c:v>
                </c:pt>
                <c:pt idx="2">
                  <c:v>Sudije  </c:v>
                </c:pt>
                <c:pt idx="3">
                  <c:v>Advokati  </c:v>
                </c:pt>
                <c:pt idx="4">
                  <c:v>Privrednici  </c:v>
                </c:pt>
                <c:pt idx="5">
                  <c:v>Ljekari  </c:v>
                </c:pt>
                <c:pt idx="6">
                  <c:v>Lokalni politički lideri  </c:v>
                </c:pt>
              </c:strCache>
            </c:strRef>
          </c:cat>
          <c:val>
            <c:numRef>
              <c:f>'A4'!$C$18:$I$18</c:f>
              <c:numCache>
                <c:formatCode>0.0%</c:formatCode>
                <c:ptCount val="7"/>
                <c:pt idx="0">
                  <c:v>5.2999999999999999E-2</c:v>
                </c:pt>
                <c:pt idx="1">
                  <c:v>5.2999999999999999E-2</c:v>
                </c:pt>
                <c:pt idx="2">
                  <c:v>8.3000000000000004E-2</c:v>
                </c:pt>
                <c:pt idx="3">
                  <c:v>5.5E-2</c:v>
                </c:pt>
                <c:pt idx="4">
                  <c:v>7.0999999999999994E-2</c:v>
                </c:pt>
                <c:pt idx="5">
                  <c:v>5.0999999999999997E-2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D6-48F2-8830-8828C359CF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5744255"/>
        <c:axId val="1979346015"/>
      </c:barChart>
      <c:catAx>
        <c:axId val="190574425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79346015"/>
        <c:crosses val="autoZero"/>
        <c:auto val="1"/>
        <c:lblAlgn val="ctr"/>
        <c:lblOffset val="100"/>
        <c:noMultiLvlLbl val="0"/>
      </c:catAx>
      <c:valAx>
        <c:axId val="1979346015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905744255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99491101730699"/>
          <c:y val="0.88603863933948646"/>
          <c:w val="0.63275631705809687"/>
          <c:h val="9.083919087375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7617156829755"/>
          <c:y val="3.179420056257376E-2"/>
          <c:w val="0.84442715226835963"/>
          <c:h val="0.874230362334971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'A4'!$B$24</c:f>
              <c:strCache>
                <c:ptCount val="1"/>
                <c:pt idx="0">
                  <c:v>Skoro svi su uključeni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'A4'!$C$23:$I$23</c:f>
              <c:strCache>
                <c:ptCount val="7"/>
                <c:pt idx="0">
                  <c:v>Carinici  </c:v>
                </c:pt>
                <c:pt idx="1">
                  <c:v>Policijski službenici  </c:v>
                </c:pt>
                <c:pt idx="2">
                  <c:v>Bankari  </c:v>
                </c:pt>
                <c:pt idx="3">
                  <c:v>Ministri  </c:v>
                </c:pt>
                <c:pt idx="4">
                  <c:v>Opštinski odbornici  </c:v>
                </c:pt>
                <c:pt idx="5">
                  <c:v>Javni tužioci  </c:v>
                </c:pt>
                <c:pt idx="6">
                  <c:v>Novinari  </c:v>
                </c:pt>
              </c:strCache>
            </c:strRef>
          </c:cat>
          <c:val>
            <c:numRef>
              <c:f>'A4'!$C$24:$I$24</c:f>
              <c:numCache>
                <c:formatCode>0.0%</c:formatCode>
                <c:ptCount val="7"/>
                <c:pt idx="0">
                  <c:v>8.7999999999999995E-2</c:v>
                </c:pt>
                <c:pt idx="1">
                  <c:v>7.2999999999999995E-2</c:v>
                </c:pt>
                <c:pt idx="2">
                  <c:v>8.5000000000000006E-2</c:v>
                </c:pt>
                <c:pt idx="3">
                  <c:v>8.1000000000000003E-2</c:v>
                </c:pt>
                <c:pt idx="4">
                  <c:v>6.8000000000000005E-2</c:v>
                </c:pt>
                <c:pt idx="5">
                  <c:v>7.3999999999999996E-2</c:v>
                </c:pt>
                <c:pt idx="6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6-4BCE-BBA1-6F1FCD06EFDD}"/>
            </c:ext>
          </c:extLst>
        </c:ser>
        <c:ser>
          <c:idx val="1"/>
          <c:order val="1"/>
          <c:tx>
            <c:strRef>
              <c:f>'A4'!$B$25</c:f>
              <c:strCache>
                <c:ptCount val="1"/>
                <c:pt idx="0">
                  <c:v>Većina je uključena</c:v>
                </c:pt>
              </c:strCache>
            </c:strRef>
          </c:tx>
          <c:spPr>
            <a:solidFill>
              <a:srgbClr val="8ECA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'A4'!$C$23:$I$23</c:f>
              <c:strCache>
                <c:ptCount val="7"/>
                <c:pt idx="0">
                  <c:v>Carinici  </c:v>
                </c:pt>
                <c:pt idx="1">
                  <c:v>Policijski službenici  </c:v>
                </c:pt>
                <c:pt idx="2">
                  <c:v>Bankari  </c:v>
                </c:pt>
                <c:pt idx="3">
                  <c:v>Ministri  </c:v>
                </c:pt>
                <c:pt idx="4">
                  <c:v>Opštinski odbornici  </c:v>
                </c:pt>
                <c:pt idx="5">
                  <c:v>Javni tužioci  </c:v>
                </c:pt>
                <c:pt idx="6">
                  <c:v>Novinari  </c:v>
                </c:pt>
              </c:strCache>
            </c:strRef>
          </c:cat>
          <c:val>
            <c:numRef>
              <c:f>'A4'!$C$25:$I$25</c:f>
              <c:numCache>
                <c:formatCode>0.0%</c:formatCode>
                <c:ptCount val="7"/>
                <c:pt idx="0">
                  <c:v>0.32600000000000001</c:v>
                </c:pt>
                <c:pt idx="1">
                  <c:v>0.32</c:v>
                </c:pt>
                <c:pt idx="2">
                  <c:v>0.30299999999999999</c:v>
                </c:pt>
                <c:pt idx="3">
                  <c:v>0.29499999999999998</c:v>
                </c:pt>
                <c:pt idx="4">
                  <c:v>0.30399999999999999</c:v>
                </c:pt>
                <c:pt idx="5">
                  <c:v>0.29499999999999998</c:v>
                </c:pt>
                <c:pt idx="6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6-4BCE-BBA1-6F1FCD06EFDD}"/>
            </c:ext>
          </c:extLst>
        </c:ser>
        <c:ser>
          <c:idx val="2"/>
          <c:order val="2"/>
          <c:tx>
            <c:strRef>
              <c:f>'A4'!$B$26</c:f>
              <c:strCache>
                <c:ptCount val="1"/>
                <c:pt idx="0">
                  <c:v>Malo ih je uključeno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'A4'!$C$23:$I$23</c:f>
              <c:strCache>
                <c:ptCount val="7"/>
                <c:pt idx="0">
                  <c:v>Carinici  </c:v>
                </c:pt>
                <c:pt idx="1">
                  <c:v>Policijski službenici  </c:v>
                </c:pt>
                <c:pt idx="2">
                  <c:v>Bankari  </c:v>
                </c:pt>
                <c:pt idx="3">
                  <c:v>Ministri  </c:v>
                </c:pt>
                <c:pt idx="4">
                  <c:v>Opštinski odbornici  </c:v>
                </c:pt>
                <c:pt idx="5">
                  <c:v>Javni tužioci  </c:v>
                </c:pt>
                <c:pt idx="6">
                  <c:v>Novinari  </c:v>
                </c:pt>
              </c:strCache>
            </c:strRef>
          </c:cat>
          <c:val>
            <c:numRef>
              <c:f>'A4'!$C$26:$I$26</c:f>
              <c:numCache>
                <c:formatCode>0.0%</c:formatCode>
                <c:ptCount val="7"/>
                <c:pt idx="0">
                  <c:v>0.46100000000000002</c:v>
                </c:pt>
                <c:pt idx="1">
                  <c:v>0.46600000000000003</c:v>
                </c:pt>
                <c:pt idx="2">
                  <c:v>0.44</c:v>
                </c:pt>
                <c:pt idx="3">
                  <c:v>0.441</c:v>
                </c:pt>
                <c:pt idx="4">
                  <c:v>0.46</c:v>
                </c:pt>
                <c:pt idx="5">
                  <c:v>0.44600000000000001</c:v>
                </c:pt>
                <c:pt idx="6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E6-4BCE-BBA1-6F1FCD06EFDD}"/>
            </c:ext>
          </c:extLst>
        </c:ser>
        <c:ser>
          <c:idx val="3"/>
          <c:order val="3"/>
          <c:tx>
            <c:strRef>
              <c:f>'A4'!$B$27</c:f>
              <c:strCache>
                <c:ptCount val="1"/>
                <c:pt idx="0">
                  <c:v>Gotovo niko nije uključen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'A4'!$C$23:$I$23</c:f>
              <c:strCache>
                <c:ptCount val="7"/>
                <c:pt idx="0">
                  <c:v>Carinici  </c:v>
                </c:pt>
                <c:pt idx="1">
                  <c:v>Policijski službenici  </c:v>
                </c:pt>
                <c:pt idx="2">
                  <c:v>Bankari  </c:v>
                </c:pt>
                <c:pt idx="3">
                  <c:v>Ministri  </c:v>
                </c:pt>
                <c:pt idx="4">
                  <c:v>Opštinski odbornici  </c:v>
                </c:pt>
                <c:pt idx="5">
                  <c:v>Javni tužioci  </c:v>
                </c:pt>
                <c:pt idx="6">
                  <c:v>Novinari  </c:v>
                </c:pt>
              </c:strCache>
            </c:strRef>
          </c:cat>
          <c:val>
            <c:numRef>
              <c:f>'A4'!$C$27:$I$27</c:f>
              <c:numCache>
                <c:formatCode>0.0%</c:formatCode>
                <c:ptCount val="7"/>
                <c:pt idx="0">
                  <c:v>7.4999999999999997E-2</c:v>
                </c:pt>
                <c:pt idx="1">
                  <c:v>8.8999999999999996E-2</c:v>
                </c:pt>
                <c:pt idx="2">
                  <c:v>0.1</c:v>
                </c:pt>
                <c:pt idx="3">
                  <c:v>0.114</c:v>
                </c:pt>
                <c:pt idx="4">
                  <c:v>0.104</c:v>
                </c:pt>
                <c:pt idx="5">
                  <c:v>0.1</c:v>
                </c:pt>
                <c:pt idx="6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E6-4BCE-BBA1-6F1FCD06EFDD}"/>
            </c:ext>
          </c:extLst>
        </c:ser>
        <c:ser>
          <c:idx val="4"/>
          <c:order val="4"/>
          <c:tx>
            <c:strRef>
              <c:f>'A4'!$B$28</c:f>
              <c:strCache>
                <c:ptCount val="1"/>
                <c:pt idx="0">
                  <c:v>Ne znam / 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'A4'!$C$23:$I$23</c:f>
              <c:strCache>
                <c:ptCount val="7"/>
                <c:pt idx="0">
                  <c:v>Carinici  </c:v>
                </c:pt>
                <c:pt idx="1">
                  <c:v>Policijski službenici  </c:v>
                </c:pt>
                <c:pt idx="2">
                  <c:v>Bankari  </c:v>
                </c:pt>
                <c:pt idx="3">
                  <c:v>Ministri  </c:v>
                </c:pt>
                <c:pt idx="4">
                  <c:v>Opštinski odbornici  </c:v>
                </c:pt>
                <c:pt idx="5">
                  <c:v>Javni tužioci  </c:v>
                </c:pt>
                <c:pt idx="6">
                  <c:v>Novinari  </c:v>
                </c:pt>
              </c:strCache>
            </c:strRef>
          </c:cat>
          <c:val>
            <c:numRef>
              <c:f>'A4'!$C$28:$I$28</c:f>
              <c:numCache>
                <c:formatCode>0.0%</c:formatCode>
                <c:ptCount val="7"/>
                <c:pt idx="0">
                  <c:v>5.0999999999999997E-2</c:v>
                </c:pt>
                <c:pt idx="1">
                  <c:v>5.2999999999999999E-2</c:v>
                </c:pt>
                <c:pt idx="2">
                  <c:v>7.2999999999999995E-2</c:v>
                </c:pt>
                <c:pt idx="3">
                  <c:v>7.0000000000000007E-2</c:v>
                </c:pt>
                <c:pt idx="4">
                  <c:v>6.4000000000000001E-2</c:v>
                </c:pt>
                <c:pt idx="5">
                  <c:v>8.6999999999999994E-2</c:v>
                </c:pt>
                <c:pt idx="6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E6-4BCE-BBA1-6F1FCD06EF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7844383"/>
        <c:axId val="1907846303"/>
      </c:barChart>
      <c:catAx>
        <c:axId val="1907844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07846303"/>
        <c:crosses val="autoZero"/>
        <c:auto val="1"/>
        <c:lblAlgn val="ctr"/>
        <c:lblOffset val="100"/>
        <c:noMultiLvlLbl val="0"/>
      </c:catAx>
      <c:valAx>
        <c:axId val="1907846303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907844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46582318235861"/>
          <c:y val="0.91662262975173614"/>
          <c:w val="0.72957167747193985"/>
          <c:h val="7.277930339407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'A4'!$B$34</c:f>
              <c:strCache>
                <c:ptCount val="1"/>
                <c:pt idx="0">
                  <c:v>Skoro svi su uključeni</c:v>
                </c:pt>
              </c:strCache>
            </c:strRef>
          </c:tx>
          <c:spPr>
            <a:solidFill>
              <a:srgbClr val="219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'A4'!$C$33:$J$33</c:f>
              <c:strCache>
                <c:ptCount val="8"/>
                <c:pt idx="0">
                  <c:v>Poreski službenici  </c:v>
                </c:pt>
                <c:pt idx="1">
                  <c:v>Predstavnici nevladinih organizacija  </c:v>
                </c:pt>
                <c:pt idx="2">
                  <c:v>Opštinski zvaničnici  </c:v>
                </c:pt>
                <c:pt idx="3">
                  <c:v>Istražni organi  </c:v>
                </c:pt>
                <c:pt idx="4">
                  <c:v>Zvaničnici u ministarstvima  </c:v>
                </c:pt>
                <c:pt idx="5">
                  <c:v>Administrativni službenici u pravosudnom sistemu  </c:v>
                </c:pt>
                <c:pt idx="6">
                  <c:v>Univerzitetski zvaničnici ili profesori  </c:v>
                </c:pt>
                <c:pt idx="7">
                  <c:v>Nastavnici  </c:v>
                </c:pt>
              </c:strCache>
            </c:strRef>
          </c:cat>
          <c:val>
            <c:numRef>
              <c:f>'A4'!$C$34:$J$34</c:f>
              <c:numCache>
                <c:formatCode>0.0%</c:formatCode>
                <c:ptCount val="8"/>
                <c:pt idx="0">
                  <c:v>7.0999999999999994E-2</c:v>
                </c:pt>
                <c:pt idx="1">
                  <c:v>6.4000000000000001E-2</c:v>
                </c:pt>
                <c:pt idx="2">
                  <c:v>7.0000000000000007E-2</c:v>
                </c:pt>
                <c:pt idx="3">
                  <c:v>7.8E-2</c:v>
                </c:pt>
                <c:pt idx="4">
                  <c:v>6.5000000000000002E-2</c:v>
                </c:pt>
                <c:pt idx="5">
                  <c:v>7.3999999999999996E-2</c:v>
                </c:pt>
                <c:pt idx="6">
                  <c:v>6.2E-2</c:v>
                </c:pt>
                <c:pt idx="7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9-4578-BE47-0E4657C39A05}"/>
            </c:ext>
          </c:extLst>
        </c:ser>
        <c:ser>
          <c:idx val="1"/>
          <c:order val="1"/>
          <c:tx>
            <c:strRef>
              <c:f>'A4'!$B$35</c:f>
              <c:strCache>
                <c:ptCount val="1"/>
                <c:pt idx="0">
                  <c:v>Većina je uključena</c:v>
                </c:pt>
              </c:strCache>
            </c:strRef>
          </c:tx>
          <c:spPr>
            <a:solidFill>
              <a:srgbClr val="8ECA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'A4'!$C$33:$J$33</c:f>
              <c:strCache>
                <c:ptCount val="8"/>
                <c:pt idx="0">
                  <c:v>Poreski službenici  </c:v>
                </c:pt>
                <c:pt idx="1">
                  <c:v>Predstavnici nevladinih organizacija  </c:v>
                </c:pt>
                <c:pt idx="2">
                  <c:v>Opštinski zvaničnici  </c:v>
                </c:pt>
                <c:pt idx="3">
                  <c:v>Istražni organi  </c:v>
                </c:pt>
                <c:pt idx="4">
                  <c:v>Zvaničnici u ministarstvima  </c:v>
                </c:pt>
                <c:pt idx="5">
                  <c:v>Administrativni službenici u pravosudnom sistemu  </c:v>
                </c:pt>
                <c:pt idx="6">
                  <c:v>Univerzitetski zvaničnici ili profesori  </c:v>
                </c:pt>
                <c:pt idx="7">
                  <c:v>Nastavnici  </c:v>
                </c:pt>
              </c:strCache>
            </c:strRef>
          </c:cat>
          <c:val>
            <c:numRef>
              <c:f>'A4'!$C$35:$J$35</c:f>
              <c:numCache>
                <c:formatCode>0.0%</c:formatCode>
                <c:ptCount val="8"/>
                <c:pt idx="0">
                  <c:v>0.26600000000000001</c:v>
                </c:pt>
                <c:pt idx="1">
                  <c:v>0.27</c:v>
                </c:pt>
                <c:pt idx="2">
                  <c:v>0.25800000000000001</c:v>
                </c:pt>
                <c:pt idx="3">
                  <c:v>0.25</c:v>
                </c:pt>
                <c:pt idx="4">
                  <c:v>0.25700000000000001</c:v>
                </c:pt>
                <c:pt idx="5">
                  <c:v>0.245</c:v>
                </c:pt>
                <c:pt idx="6">
                  <c:v>0.20499999999999999</c:v>
                </c:pt>
                <c:pt idx="7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59-4578-BE47-0E4657C39A05}"/>
            </c:ext>
          </c:extLst>
        </c:ser>
        <c:ser>
          <c:idx val="2"/>
          <c:order val="2"/>
          <c:tx>
            <c:strRef>
              <c:f>'A4'!$B$36</c:f>
              <c:strCache>
                <c:ptCount val="1"/>
                <c:pt idx="0">
                  <c:v>Malo ih je uključeno</c:v>
                </c:pt>
              </c:strCache>
            </c:strRef>
          </c:tx>
          <c:spPr>
            <a:solidFill>
              <a:srgbClr val="FB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'A4'!$C$33:$J$33</c:f>
              <c:strCache>
                <c:ptCount val="8"/>
                <c:pt idx="0">
                  <c:v>Poreski službenici  </c:v>
                </c:pt>
                <c:pt idx="1">
                  <c:v>Predstavnici nevladinih organizacija  </c:v>
                </c:pt>
                <c:pt idx="2">
                  <c:v>Opštinski zvaničnici  </c:v>
                </c:pt>
                <c:pt idx="3">
                  <c:v>Istražni organi  </c:v>
                </c:pt>
                <c:pt idx="4">
                  <c:v>Zvaničnici u ministarstvima  </c:v>
                </c:pt>
                <c:pt idx="5">
                  <c:v>Administrativni službenici u pravosudnom sistemu  </c:v>
                </c:pt>
                <c:pt idx="6">
                  <c:v>Univerzitetski zvaničnici ili profesori  </c:v>
                </c:pt>
                <c:pt idx="7">
                  <c:v>Nastavnici  </c:v>
                </c:pt>
              </c:strCache>
            </c:strRef>
          </c:cat>
          <c:val>
            <c:numRef>
              <c:f>'A4'!$C$36:$J$36</c:f>
              <c:numCache>
                <c:formatCode>0.0%</c:formatCode>
                <c:ptCount val="8"/>
                <c:pt idx="0">
                  <c:v>0.51500000000000001</c:v>
                </c:pt>
                <c:pt idx="1">
                  <c:v>0.48</c:v>
                </c:pt>
                <c:pt idx="2">
                  <c:v>0.47299999999999998</c:v>
                </c:pt>
                <c:pt idx="3">
                  <c:v>0.5</c:v>
                </c:pt>
                <c:pt idx="4">
                  <c:v>0.503</c:v>
                </c:pt>
                <c:pt idx="5">
                  <c:v>0.48299999999999998</c:v>
                </c:pt>
                <c:pt idx="6">
                  <c:v>0.48</c:v>
                </c:pt>
                <c:pt idx="7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59-4578-BE47-0E4657C39A05}"/>
            </c:ext>
          </c:extLst>
        </c:ser>
        <c:ser>
          <c:idx val="3"/>
          <c:order val="3"/>
          <c:tx>
            <c:strRef>
              <c:f>'A4'!$B$37</c:f>
              <c:strCache>
                <c:ptCount val="1"/>
                <c:pt idx="0">
                  <c:v>Gotovo niko nije uključen</c:v>
                </c:pt>
              </c:strCache>
            </c:strRef>
          </c:tx>
          <c:spPr>
            <a:solidFill>
              <a:srgbClr val="FFB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'A4'!$C$33:$J$33</c:f>
              <c:strCache>
                <c:ptCount val="8"/>
                <c:pt idx="0">
                  <c:v>Poreski službenici  </c:v>
                </c:pt>
                <c:pt idx="1">
                  <c:v>Predstavnici nevladinih organizacija  </c:v>
                </c:pt>
                <c:pt idx="2">
                  <c:v>Opštinski zvaničnici  </c:v>
                </c:pt>
                <c:pt idx="3">
                  <c:v>Istražni organi  </c:v>
                </c:pt>
                <c:pt idx="4">
                  <c:v>Zvaničnici u ministarstvima  </c:v>
                </c:pt>
                <c:pt idx="5">
                  <c:v>Administrativni službenici u pravosudnom sistemu  </c:v>
                </c:pt>
                <c:pt idx="6">
                  <c:v>Univerzitetski zvaničnici ili profesori  </c:v>
                </c:pt>
                <c:pt idx="7">
                  <c:v>Nastavnici  </c:v>
                </c:pt>
              </c:strCache>
            </c:strRef>
          </c:cat>
          <c:val>
            <c:numRef>
              <c:f>'A4'!$C$37:$J$37</c:f>
              <c:numCache>
                <c:formatCode>0.0%</c:formatCode>
                <c:ptCount val="8"/>
                <c:pt idx="0">
                  <c:v>0.1</c:v>
                </c:pt>
                <c:pt idx="1">
                  <c:v>0.115</c:v>
                </c:pt>
                <c:pt idx="2">
                  <c:v>0.14799999999999999</c:v>
                </c:pt>
                <c:pt idx="3">
                  <c:v>0.1</c:v>
                </c:pt>
                <c:pt idx="4">
                  <c:v>0.11</c:v>
                </c:pt>
                <c:pt idx="5">
                  <c:v>0.13900000000000001</c:v>
                </c:pt>
                <c:pt idx="6">
                  <c:v>0.19400000000000001</c:v>
                </c:pt>
                <c:pt idx="7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59-4578-BE47-0E4657C39A05}"/>
            </c:ext>
          </c:extLst>
        </c:ser>
        <c:ser>
          <c:idx val="4"/>
          <c:order val="4"/>
          <c:tx>
            <c:strRef>
              <c:f>'A4'!$B$38</c:f>
              <c:strCache>
                <c:ptCount val="1"/>
                <c:pt idx="0">
                  <c:v>Ne znam / 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'A4'!$C$33:$J$33</c:f>
              <c:strCache>
                <c:ptCount val="8"/>
                <c:pt idx="0">
                  <c:v>Poreski službenici  </c:v>
                </c:pt>
                <c:pt idx="1">
                  <c:v>Predstavnici nevladinih organizacija  </c:v>
                </c:pt>
                <c:pt idx="2">
                  <c:v>Opštinski zvaničnici  </c:v>
                </c:pt>
                <c:pt idx="3">
                  <c:v>Istražni organi  </c:v>
                </c:pt>
                <c:pt idx="4">
                  <c:v>Zvaničnici u ministarstvima  </c:v>
                </c:pt>
                <c:pt idx="5">
                  <c:v>Administrativni službenici u pravosudnom sistemu  </c:v>
                </c:pt>
                <c:pt idx="6">
                  <c:v>Univerzitetski zvaničnici ili profesori  </c:v>
                </c:pt>
                <c:pt idx="7">
                  <c:v>Nastavnici  </c:v>
                </c:pt>
              </c:strCache>
            </c:strRef>
          </c:cat>
          <c:val>
            <c:numRef>
              <c:f>'A4'!$C$38:$J$38</c:f>
              <c:numCache>
                <c:formatCode>0.0%</c:formatCode>
                <c:ptCount val="8"/>
                <c:pt idx="0">
                  <c:v>4.9000000000000002E-2</c:v>
                </c:pt>
                <c:pt idx="1">
                  <c:v>7.1999999999999995E-2</c:v>
                </c:pt>
                <c:pt idx="2">
                  <c:v>5.1999999999999998E-2</c:v>
                </c:pt>
                <c:pt idx="3">
                  <c:v>7.2999999999999995E-2</c:v>
                </c:pt>
                <c:pt idx="4">
                  <c:v>6.5000000000000002E-2</c:v>
                </c:pt>
                <c:pt idx="5">
                  <c:v>0.06</c:v>
                </c:pt>
                <c:pt idx="6">
                  <c:v>0.06</c:v>
                </c:pt>
                <c:pt idx="7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59-4578-BE47-0E4657C39A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7958335"/>
        <c:axId val="1907956415"/>
      </c:barChart>
      <c:catAx>
        <c:axId val="19079583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07956415"/>
        <c:crosses val="autoZero"/>
        <c:auto val="1"/>
        <c:lblAlgn val="ctr"/>
        <c:lblOffset val="100"/>
        <c:noMultiLvlLbl val="0"/>
      </c:catAx>
      <c:valAx>
        <c:axId val="190795641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90795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11390796895067"/>
          <c:y val="0.89487535912207916"/>
          <c:w val="0.5794272539518982"/>
          <c:h val="0.10512464087792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0.02175</cdr:x>
      <cdr:y>0.07196</cdr:y>
    </cdr:from>
    <cdr:to>
      <cdr:x>0.39161</cdr:x>
      <cdr:y>0.86063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BBFC804C-B71A-4CD0-88C7-664B181D5A7D}"/>
            </a:ext>
          </a:extLst>
        </cdr:cNvPr>
        <cdr:cNvSpPr/>
      </cdr:nvSpPr>
      <cdr:spPr>
        <a:xfrm xmlns:a="http://schemas.openxmlformats.org/drawingml/2006/main">
          <a:off x="178505" y="307017"/>
          <a:ext cx="3035808" cy="3364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219EBC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0.42564</cdr:x>
      <cdr:y>0.07046</cdr:y>
    </cdr:from>
    <cdr:to>
      <cdr:x>0.7955</cdr:x>
      <cdr:y>0.85421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7E77AA8-A85E-1440-6C06-19F2BF1CD7AB}"/>
            </a:ext>
          </a:extLst>
        </cdr:cNvPr>
        <cdr:cNvSpPr/>
      </cdr:nvSpPr>
      <cdr:spPr>
        <a:xfrm xmlns:a="http://schemas.openxmlformats.org/drawingml/2006/main">
          <a:off x="3493713" y="300623"/>
          <a:ext cx="3035808" cy="33439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B85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0.33284</cdr:x>
      <cdr:y>0.11106</cdr:y>
    </cdr:from>
    <cdr:to>
      <cdr:x>1</cdr:x>
      <cdr:y>0.40844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3E67E333-4E7A-618E-BC94-59620285B8CA}"/>
            </a:ext>
          </a:extLst>
        </cdr:cNvPr>
        <cdr:cNvSpPr/>
      </cdr:nvSpPr>
      <cdr:spPr>
        <a:xfrm xmlns:a="http://schemas.openxmlformats.org/drawingml/2006/main">
          <a:off x="1897704" y="526021"/>
          <a:ext cx="3803903" cy="1408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219EBC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0.32696</cdr:x>
      <cdr:y>0.45921</cdr:y>
    </cdr:from>
    <cdr:to>
      <cdr:x>0.99412</cdr:x>
      <cdr:y>0.75659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8A595059-9F37-B5AD-6A49-715A43C67EC5}"/>
            </a:ext>
          </a:extLst>
        </cdr:cNvPr>
        <cdr:cNvSpPr/>
      </cdr:nvSpPr>
      <cdr:spPr>
        <a:xfrm xmlns:a="http://schemas.openxmlformats.org/drawingml/2006/main">
          <a:off x="1864177" y="2175025"/>
          <a:ext cx="3803903" cy="1408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B85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0.85774</cdr:x>
      <cdr:y>0.11886</cdr:y>
    </cdr:from>
    <cdr:to>
      <cdr:x>1</cdr:x>
      <cdr:y>0.19858</cdr:y>
    </cdr:to>
    <cdr:sp macro="" textlink="">
      <cdr:nvSpPr>
        <cdr:cNvPr id="8" name="TextBox 12">
          <a:extLst xmlns:a="http://schemas.openxmlformats.org/drawingml/2006/main">
            <a:ext uri="{FF2B5EF4-FFF2-40B4-BE49-F238E27FC236}">
              <a16:creationId xmlns:a16="http://schemas.microsoft.com/office/drawing/2014/main" id="{48126074-B286-888E-4F10-0279BF147002}"/>
            </a:ext>
          </a:extLst>
        </cdr:cNvPr>
        <cdr:cNvSpPr txBox="1"/>
      </cdr:nvSpPr>
      <cdr:spPr>
        <a:xfrm xmlns:a="http://schemas.openxmlformats.org/drawingml/2006/main">
          <a:off x="4890499" y="550641"/>
          <a:ext cx="81110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ME" dirty="0">
              <a:solidFill>
                <a:srgbClr val="64B3D3"/>
              </a:solidFill>
            </a:rPr>
            <a:t>14,4%</a:t>
          </a:r>
          <a:endParaRPr lang="en-US" dirty="0">
            <a:solidFill>
              <a:srgbClr val="64B3D3"/>
            </a:solidFill>
          </a:endParaRPr>
        </a:p>
      </cdr:txBody>
    </cdr:sp>
  </cdr:relSizeAnchor>
  <cdr:relSizeAnchor xmlns:cdr="http://schemas.openxmlformats.org/drawingml/2006/chartDrawing">
    <cdr:from>
      <cdr:x>0.85774</cdr:x>
      <cdr:y>0.46842</cdr:y>
    </cdr:from>
    <cdr:to>
      <cdr:x>1</cdr:x>
      <cdr:y>0.54815</cdr:y>
    </cdr:to>
    <cdr:sp macro="" textlink="">
      <cdr:nvSpPr>
        <cdr:cNvPr id="9" name="TextBox 13">
          <a:extLst xmlns:a="http://schemas.openxmlformats.org/drawingml/2006/main">
            <a:ext uri="{FF2B5EF4-FFF2-40B4-BE49-F238E27FC236}">
              <a16:creationId xmlns:a16="http://schemas.microsoft.com/office/drawing/2014/main" id="{FD2BE768-1511-244B-9807-8CD3CFFB74E6}"/>
            </a:ext>
          </a:extLst>
        </cdr:cNvPr>
        <cdr:cNvSpPr txBox="1"/>
      </cdr:nvSpPr>
      <cdr:spPr>
        <a:xfrm xmlns:a="http://schemas.openxmlformats.org/drawingml/2006/main">
          <a:off x="4890499" y="2170078"/>
          <a:ext cx="81110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ME" dirty="0">
              <a:solidFill>
                <a:srgbClr val="FB8500"/>
              </a:solidFill>
            </a:rPr>
            <a:t>83,4%</a:t>
          </a:r>
          <a:endParaRPr lang="en-US" dirty="0">
            <a:solidFill>
              <a:srgbClr val="FB85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0.34198</cdr:x>
      <cdr:y>0.47689</cdr:y>
    </cdr:from>
    <cdr:to>
      <cdr:x>0.98279</cdr:x>
      <cdr:y>0.77907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2E5023B-AA1F-7EDD-8B41-C66D6BEE4F9A}"/>
            </a:ext>
          </a:extLst>
        </cdr:cNvPr>
        <cdr:cNvSpPr/>
      </cdr:nvSpPr>
      <cdr:spPr>
        <a:xfrm xmlns:a="http://schemas.openxmlformats.org/drawingml/2006/main">
          <a:off x="1877264" y="2222986"/>
          <a:ext cx="3517696" cy="1408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B85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500EA-FCCE-4773-8ADB-B3DD09887FE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D68C-9EDB-4387-AB87-1B568703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5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C0D05-8987-6203-5011-9CA3AA14B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E77CC-C9F1-BE51-FFF2-65CDCEEE6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2E563-3EA7-AC24-38E9-247BB96D4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01CF2-86B0-EA8E-AB30-CE54C6E5C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2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4AD02-D8A8-D2D0-FA15-F011247A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34223-2F8C-0310-8FE6-9BD0CFAEC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C58E7-C05F-9466-A40A-3DB079597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0F5FF-B4E7-6043-9381-C51346DA6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38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7A46F-46E8-3E4A-5317-FB0870DB3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BF873-A23E-DA29-BBBC-D43D85133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CDF8A-836F-5320-F2F4-729267B9A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0D5CB-0FC7-816D-432B-1965E8375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55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E440B-7062-480E-7460-EEEC59BB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C9AB0-9326-F8DF-6DAC-93DBF18F6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35C9F-A0EB-7DF6-C455-176EDF4BD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1FF6-E9C4-1BF3-9B5C-0DAE18915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07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0E0F4-9BBB-D020-0795-E67417092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E12189-A374-14F2-470D-118A602E2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724B7-ADAC-E321-9B64-EBDE45279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8DCCF-D81D-5E50-7374-C4873AA72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3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E350-934D-A4A6-58AD-3197DCEB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182DB-9383-9D47-438C-B4034ADE2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B4D3E-9D8C-3F1D-B314-A1C6D8A20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7C8E-BD2E-363B-7FB5-FB8013CCA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3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A133-7F29-F672-AB40-14BE65D6B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4A561-51C2-DBC5-65B9-8F8724714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B99A7D-C071-ED1F-421D-013133DB1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8B29F-B0E3-999E-6333-00C890F55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8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4F96-51F8-4F74-8449-0903375E4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0CC3F-D77F-1529-E135-DAEC6038E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4D18F-EB83-B84B-C08E-2937D0B92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89012-CDB1-F7F8-193B-B3B439FDE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1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14F92-F593-D955-ECC0-B778AB15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AEC54-7FE4-8D33-6441-210D6F169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F7061-1319-183A-8215-0C162D290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3B9CF-6C04-D5C3-F55F-72C70A9D6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0D12-368B-E6B9-262B-36474D85D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63630-2625-86DA-5A1C-ED4E403F5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53D98-0C59-6667-17F0-CB1878FF1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A4E58-63BE-35C4-567D-587F56082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3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89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951D5-D34F-B70C-24F3-C34A73BC7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F60D2-39D3-6AF6-C3E1-9E6D0D3A6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FA6C1-2309-B16A-5F2D-4C89AA686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4EBBA-6B06-335F-DC76-B3E42D038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97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6844B-7F4C-0872-664A-07935C2C6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3252C-11CC-6E31-DAA0-CDEC2FBC3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74190-3FC0-8223-C143-8A0465D39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379BF-BDF2-E21F-F3D0-3EEE9940F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30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4037C-1624-64A1-2F84-F98415FD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1B035-EF71-7918-BC2D-10CBC34A7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13EE12-973D-24F1-7626-0A250184A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9FB51-8675-1F98-6446-96E028048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59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17D7A-2C74-B691-D2B3-19420D39A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D308A7-9251-D5C6-7D4D-19EC9CB2F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50AE9B-174B-8CD9-95FF-2E1C0FEDD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0A4AC-B137-0E73-6ACD-C3E910C74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88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7E036-D4F1-131F-B199-F64C0785B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547E6-BECE-A5BA-C687-81A4513CC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E7B47-5F27-C2AA-913D-A12EA5D4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62AE6-987D-C8C5-B370-706A2D21E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82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FFAA1-DD5B-4189-C42C-94BF0CDB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B105EE-B50E-0298-8828-4BAD23490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2C65E-78CC-44ED-A962-DDD4CDC81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4BC7F-3CAD-8699-A76A-E1E12CE25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70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4CD32-AA0D-9BBD-0C9F-7B415BD21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829C1-64E1-2C8B-277D-DE95E7B96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4A7601-352B-D7AD-3665-7C17F6D66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95DC-77CE-2C0F-7EA0-BD7916B59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82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D11AE-6243-F2F4-186F-077DB1A0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B58B3-F2FB-5A7D-A1C6-46C5366F5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A6264-C8A0-3B07-9C1C-6E5973AEC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93A42-1551-5913-6BB4-6C1B72056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45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655B7-4FF8-B152-99F0-EF0FD03B3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31FA0-B6B8-2978-4B53-276E748EB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F038F3-B5BF-C85F-4898-64BC8BD06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C7F59-6083-F5FC-16EF-75C6CEB34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0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FA4FE-8A49-0EAE-BA41-9C1183290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F69D5-1428-8BA8-23BA-A3597259C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8F599-5C6B-B35E-8354-973EEECDC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CA11E-3E4B-206A-F166-A754F0A1A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5DB5F-8566-D050-7AEE-B664D0EC3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0FB94-C778-B3FC-2F01-20431F691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021B4-4804-5437-954A-3F080EC72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C77DE-99EE-D892-1956-DFB8A08EE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0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808E-80B1-BCCC-2EE9-E4B24C084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08DC6-3E51-C4EF-546B-779601B5D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63EF5-7C22-9228-8DA5-4AB38648E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3E8B-9C98-9876-47A2-AA138C63B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90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5E50-60D1-5201-EF5D-B43DB8EE9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3538E-61DF-7651-24D8-7FA164C00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E7F430-2695-1C4F-AF21-BECC1CE02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3056B-57B1-4676-B51B-014415CCF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2D68C-9EDB-4387-AB87-1B568703B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85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FF219-ACD9-EC8B-EA57-105D0F1CC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F9C0A-1763-C94D-8E60-FC709F679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ACB95-1A8E-9A5C-37E8-50EA96B71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285F5-B238-4B86-7A57-46302B2D2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2D68C-9EDB-4387-AB87-1B568703B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8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864C-6C8E-9A21-CC02-458CF176B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501F0-4892-EBF0-9B2D-60E7F1E36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C2778-ECA1-2A0B-1A7A-C0B858DDD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A6373-2711-B5AA-E3C8-1FDCF1BE2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2D68C-9EDB-4387-AB87-1B568703B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10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292DE-B04D-5B3F-44CB-659C9CC8A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FC25D0-8D58-622E-9D05-C1198B991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A775D8-F457-693E-1DAF-62E259519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3863-17AB-9FB3-9239-2473556D1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2D68C-9EDB-4387-AB87-1B568703B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77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67ABA-3152-D7CE-DB3B-1FCE02FA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48A65-8696-A73F-78A7-5A88232C8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554C6-D51D-7A4A-A6DC-9307F7A3A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5338A-6D2E-2ACB-31CA-5B3B8B4E4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2D68C-9EDB-4387-AB87-1B568703B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808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2E97D-73AD-7AB3-1FC9-407DE20D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D5A7A4-36F6-51FE-33D2-BA9E40286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BE8D5-2393-BB28-82C6-1364F95A7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236A9-78E4-B12E-0636-40A29E4B5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2D68C-9EDB-4387-AB87-1B568703B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365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82119-7684-0F1B-1A04-24E7B9DCE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2A442-684F-179A-0C11-1A282176E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72DDC-4C38-D27B-1ED7-927F0010F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EA56-778B-51DA-3365-B957A0024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2D68C-9EDB-4387-AB87-1B568703B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50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86B16-8051-6B9E-0531-720D51ED1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E2C15-7563-5E53-D488-7271533D9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E78072-2AF2-1FBB-14F0-630FE7A06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5541-C3F0-CA7D-18EE-06DDF43AE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9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0CFE3-5494-A251-02E9-CBAF76F5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2FA82-3B24-3DD6-2D3B-3BE693EA2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8FA12-C610-FE4E-123A-32A70615B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F66AB-2452-1058-5F1C-6FF9ED3C7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0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702AF-6A3A-822F-0E4D-35D2EF0EA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030A0-A606-B0A0-1CD5-A2F269A68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D489B-ABF8-72F2-2281-5E9974C39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02E12-16F5-D875-1A6A-79A19D7B7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07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DDAE1-8449-F435-08BC-763AB86A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7F8E8-314C-FA4F-03AF-40F08A971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8200F-D657-2A4B-EB72-67BBC8A78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9BBAD-D32F-F707-D677-87C385A1B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99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A5364-5054-FDDC-5BD1-F336A368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2EFE3C-862D-098A-8A97-BDCDC09C3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3856A-BFC0-F080-534D-9584F5DA1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FAF93-FF58-7748-28CB-5BE65E78B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96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A43AF-D5F2-32ED-157B-902C59FDD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4AF7F-0F42-5F4C-A682-81ACF2A3F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41785-D243-F267-6B42-F2D550AEE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6C663-02E5-AC92-8B70-BCAC0C31F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55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86A88-EEB8-3C53-EE7D-FDE51852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5FD79-43B3-82A8-DE5D-DC97E140A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925D4F-22A8-9082-7851-336FC7EF8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54FD9-BB94-0F8A-CB9B-73BDB62E3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350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DDE83-ED7A-C844-AEFA-DE8102084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63973-E310-C47A-9882-5F9ABC4E6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BA1AB-E878-F3A0-AE6E-47E886D8D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0245F-E750-7F75-0F49-8B1A906C6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056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5A27-C7FA-824B-0AE1-C47C01885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9ED50E-768D-0E3A-6548-E236FAA52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3DA46-195B-B6AD-72C5-40FF1C934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17DC7-B354-8425-BB55-0056FD9B4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90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B0B69-2A9E-F6C0-0BA1-6C3C0CEF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A3556-2FA0-5760-42E8-D61EB303B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40C41-0BAD-2A5F-6565-DEC7152C2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BB394-305E-0BEA-A77F-FE948FCFF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828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20CB-6213-30FA-6D61-9A03134C4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E223C-0D51-D2C2-632B-60A2E3F73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11651-7195-33AD-CD99-93C765140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0B904-EB41-7A80-B423-E1E714E65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86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5472F-0850-D67B-955F-040D58638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CA807-92AB-D152-0AEA-03062C1E34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A65CA-5DAF-3141-9428-C32658420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690AB-804D-3EF2-DBDA-DB597722F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437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CF0AE-A98E-53B1-5BC3-6B5C4C597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83834-FF26-AC6A-EBD5-F974B6B2F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E21BBD-96B9-98DD-4E8C-0B9DAE165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13A45-AA67-4524-718A-C5A536BE9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2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1AC85-1E93-9E3D-D914-21D525DB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5B430-904F-A306-5C40-1C567AEAA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6FDE1-3D8F-8B83-5A7B-F45FBCE5C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8120-2801-989D-BA7F-D40025184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00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72CDE-E195-6731-4BDA-1DA0D6365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A0897-DC14-5FC5-6168-C09A5C0C6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89474-AF5B-2E11-CF15-030610DD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17D2C-E159-A219-54E4-321DF2D21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182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C8118-916D-87D9-2F16-D64D6E0CA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8A6CF-80E6-BEC1-AE52-EFB4A73AF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A0CB6-1EF7-C066-7C20-B475EF6FA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98CD1-6219-4FFC-284B-90A43E3D6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37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3CE0-2A30-500F-7F9F-B92E0B9D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E0922B-C642-C01E-F0C7-9753DA85B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C424B-F91D-429B-E529-77BA55A33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739A3-6C19-D172-4C64-647E5FBD8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111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C0255-21D8-B702-1135-A57AF3C8C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A9F60-1518-D6ED-A396-BAB6073EA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6072F-478E-9729-C816-8CFCBF8CC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BCF7C-F0B6-7E6D-E324-F3ED62390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535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B8FF6-2B9D-F0EE-723A-64E96B031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C3D09-BEC9-8ABC-9E60-0BD14334C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F59E87-90F4-B6C6-D654-46A044460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AA42-33AA-FCC8-88E9-B917D09AB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894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BEAC-60E3-DE67-5172-ACFB5EFF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18EB6-0248-858C-61FC-1025930E3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FE381-2BE2-E604-E40F-40EE04730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1A6AA-5323-21FE-8ED5-4B593966E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9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DAE1-ECF7-98AC-9CE2-B50548E0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F87DA-4EBD-31F0-D672-749E321F3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060E2-DD66-C0FB-C332-0662486F3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EA35F-8705-148F-216A-4CFBB9BEC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6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E122F-F1E1-4E83-5A8A-6209EB84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47EC6-2DC1-D878-BE5A-1BF563425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95A7A-5262-C539-8480-080ACF51A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DED31-DD5A-FCF3-21A7-96A98D46C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5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A548D-94DC-10B4-EB32-87344777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37D33-03EA-E364-7334-575A46D16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5342A5-B69E-EFC8-0667-297A479A8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0033E-8325-D699-53DD-7FFB78B70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AFCDC-8003-FF43-6221-E1D89EA80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C429C-1BB7-FECC-7FCA-D2B04791A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7ADD6-F1C8-1E1C-355A-35B75538A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9DA3-7CD2-EB89-519B-9F4B78160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D68C-9EDB-4387-AB87-1B568703B9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0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DC7B-071D-C60D-C4A5-39FA4CDF2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84C9D-6941-DB16-98E8-26FB0263C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8B87-E618-C931-B6E5-4B239497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1921E-97BD-F85D-23C1-AA14AD1A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04BF2-016F-1DE3-B93A-D831F34A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39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4568-C1D5-7943-AC9D-ED6A96D0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7E4C8-E4EB-738B-0074-21E7CF03D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7507-A917-932C-9F2C-FAD41A6A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0D1D2-A0F0-6857-B7CC-F598008C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7A37-9009-722B-BC5F-0EE0D1BD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93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BC84F-C273-81FB-19AD-DF477681E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B2AFF-85C7-33D0-DD45-A809E80DC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14AE-3A8F-1CDB-E79D-1D9819DC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7F71-2482-8CD3-6517-A57652C2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1C7FE-FA0A-E1C2-4BD5-50EFAE7C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539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DC7B-071D-C60D-C4A5-39FA4CDF2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84C9D-6941-DB16-98E8-26FB0263C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8B87-E618-C931-B6E5-4B239497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1921E-97BD-F85D-23C1-AA14AD1A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04BF2-016F-1DE3-B93A-D831F34A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317320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21FD-3591-4F5F-2D67-27B9CE0F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61CC-0DCC-E56B-9F07-0618BB763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57458-E0F7-A486-BF7D-EB75D10F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13F0-A05C-7755-CF0A-9A4F31D3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BF485-FE91-8310-731D-67C23D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162878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AF18-383B-0B5D-8CFB-F4198159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77622-A3B3-90F5-4B7E-4BACD2996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56E37-5685-FA7F-B6CB-D6009C62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AA51A-F607-292A-C8AD-93E2ED43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1B3D-CF05-D679-AD93-5D5D55C0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7625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12BD-62C0-6D6A-4576-E46B031D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606F-9A4A-D048-3B92-7E086EA0F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76B12-7BD5-AF77-C374-CA6D9253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D0EDD-3FA1-D9CB-42FD-2D7FB407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910CE-167B-86B4-F2E0-B3619883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09472-702E-9C2A-D6B2-F06BD69A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394124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8D67-CE03-4B48-4A76-A48082CA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A6915-A363-E425-64A6-07EEC8248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5C06-A2C0-EAD3-02F7-B5BFA8BA3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8FA7A-56D9-5C06-B7AF-AD69B4717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F2404-0F05-FE38-FCAA-31D617BA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B90C1-B3AD-2EA3-DCF0-0FCB9A0E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6EECF-D633-9C86-FE04-3608AEE6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EC4DF-0A92-947E-BDAE-6036CECE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315645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78CC-89D4-B28C-96F8-84841A99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5B67B-7699-4BD5-5276-EFFFA3EB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C2BD3-A407-A5F7-3E54-6430D3C0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B2905-0DB5-4808-696C-56034604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4244641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1B866-F2B9-8094-03C6-DEFAC176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86954-5A8D-4390-75A8-AFDBF177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0BB7F-8F65-8CC8-DB96-98C650DF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2303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7327-3306-6932-8C1A-60D1012C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A360-5FED-5556-5BC7-411618F0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8AD35-3C15-E0D6-AF3A-6A3420927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6CE28-ABF0-8E7C-5D55-588241F0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6F089-2CA3-41E6-CFF7-EA45C3E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8EF0F-D33B-79B4-9814-D62B7012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383868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21FD-3591-4F5F-2D67-27B9CE0F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61CC-0DCC-E56B-9F07-0618BB763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57458-E0F7-A486-BF7D-EB75D10F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13F0-A05C-7755-CF0A-9A4F31D3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BF485-FE91-8310-731D-67C23D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864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1680-01A8-849A-B305-12374A3C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1C701-5594-83F5-9CE7-93C80F58F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47090-0533-797C-CEF9-F3E5C9C92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4D2C0-325F-2E20-D456-7A468049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DC7BA-DB83-F3DC-A741-41D68DD4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788D-86CC-4AB3-FE0C-3B3FE45E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230978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4568-C1D5-7943-AC9D-ED6A96D0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7E4C8-E4EB-738B-0074-21E7CF03D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7507-A917-932C-9F2C-FAD41A6A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0D1D2-A0F0-6857-B7CC-F598008C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7A37-9009-722B-BC5F-0EE0D1BD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576190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BC84F-C273-81FB-19AD-DF477681E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B2AFF-85C7-33D0-DD45-A809E80DC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14AE-3A8F-1CDB-E79D-1D9819DC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7F71-2482-8CD3-6517-A57652C2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1C7FE-FA0A-E1C2-4BD5-50EFAE7C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329466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AF18-383B-0B5D-8CFB-F4198159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77622-A3B3-90F5-4B7E-4BACD2996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56E37-5685-FA7F-B6CB-D6009C62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AA51A-F607-292A-C8AD-93E2ED43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1B3D-CF05-D679-AD93-5D5D55C0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5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12BD-62C0-6D6A-4576-E46B031D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606F-9A4A-D048-3B92-7E086EA0F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76B12-7BD5-AF77-C374-CA6D9253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D0EDD-3FA1-D9CB-42FD-2D7FB407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910CE-167B-86B4-F2E0-B3619883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09472-702E-9C2A-D6B2-F06BD69A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978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8D67-CE03-4B48-4A76-A48082CA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A6915-A363-E425-64A6-07EEC8248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5C06-A2C0-EAD3-02F7-B5BFA8BA3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8FA7A-56D9-5C06-B7AF-AD69B4717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F2404-0F05-FE38-FCAA-31D617BA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B90C1-B3AD-2EA3-DCF0-0FCB9A0E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6EECF-D633-9C86-FE04-3608AEE6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EC4DF-0A92-947E-BDAE-6036CECE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134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78CC-89D4-B28C-96F8-84841A99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5B67B-7699-4BD5-5276-EFFFA3EB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C2BD3-A407-A5F7-3E54-6430D3C0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B2905-0DB5-4808-696C-56034604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739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1B866-F2B9-8094-03C6-DEFAC176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86954-5A8D-4390-75A8-AFDBF177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0BB7F-8F65-8CC8-DB96-98C650DF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071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7327-3306-6932-8C1A-60D1012C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A360-5FED-5556-5BC7-411618F0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8AD35-3C15-E0D6-AF3A-6A3420927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6CE28-ABF0-8E7C-5D55-588241F0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6F089-2CA3-41E6-CFF7-EA45C3E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8EF0F-D33B-79B4-9814-D62B7012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11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1680-01A8-849A-B305-12374A3C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1C701-5594-83F5-9CE7-93C80F58F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47090-0533-797C-CEF9-F3E5C9C92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4D2C0-325F-2E20-D456-7A468049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DC7BA-DB83-F3DC-A741-41D68DD4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788D-86CC-4AB3-FE0C-3B3FE45E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742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4D543-8D2F-444C-F2C4-84E6A87A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DC58-577D-CA35-4FA5-A7C74F075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BDEA-2C90-D539-E37E-3578F1FCF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0BB9-7854-8B48-B7FB-62103B85B2D7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E61B9-A790-AF6D-F64B-7650C7D14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0CA21-0F71-E4F2-25E5-E8233518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9845-9893-AD44-813E-4932BBE6AF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99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4D543-8D2F-444C-F2C4-84E6A87A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DC58-577D-CA35-4FA5-A7C74F075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BDEA-2C90-D539-E37E-3578F1FCF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0BB9-7854-8B48-B7FB-62103B85B2D7}" type="datetimeFigureOut">
              <a:rPr lang="en-ME" smtClean="0"/>
              <a:t>12/11/2025</a:t>
            </a:fld>
            <a:endParaRPr lang="e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E61B9-A790-AF6D-F64B-7650C7D14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0CA21-0F71-E4F2-25E5-E8233518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9845-9893-AD44-813E-4932BBE6AF11}" type="slidenum">
              <a:rPr lang="en-ME" smtClean="0"/>
              <a:t>‹#›</a:t>
            </a:fld>
            <a:endParaRPr lang="en-ME"/>
          </a:p>
        </p:txBody>
      </p:sp>
    </p:spTree>
    <p:extLst>
      <p:ext uri="{BB962C8B-B14F-4D97-AF65-F5344CB8AC3E}">
        <p14:creationId xmlns:p14="http://schemas.microsoft.com/office/powerpoint/2010/main" val="272168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77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CDDF7C-705E-1B9F-FC16-185E086D3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829" y="1734423"/>
            <a:ext cx="6964790" cy="1694577"/>
          </a:xfrm>
        </p:spPr>
        <p:txBody>
          <a:bodyPr>
            <a:noAutofit/>
          </a:bodyPr>
          <a:lstStyle/>
          <a:p>
            <a:pPr algn="l"/>
            <a:r>
              <a:rPr lang="sr-Latn-ME" sz="3500" b="1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Istraživanje o korupciji i sivoj ekonomiji: stavovi i iskustva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00D0A6-2927-7902-1F3E-E3E90D6B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829" y="3688137"/>
            <a:ext cx="6447129" cy="739274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</a:t>
            </a: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 kvantitativnog istraživanja</a:t>
            </a:r>
          </a:p>
          <a:p>
            <a:pPr algn="l"/>
            <a:r>
              <a:rPr lang="en-US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Jun 2025.</a:t>
            </a:r>
            <a:endParaRPr lang="sr-Latn-ME" sz="2000" dirty="0">
              <a:solidFill>
                <a:srgbClr val="EBEBEB"/>
              </a:solidFill>
              <a:latin typeface="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16713-6342-8F9E-4B17-6536D4FF7A7B}"/>
              </a:ext>
            </a:extLst>
          </p:cNvPr>
          <p:cNvCxnSpPr>
            <a:cxnSpLocks/>
          </p:cNvCxnSpPr>
          <p:nvPr/>
        </p:nvCxnSpPr>
        <p:spPr>
          <a:xfrm>
            <a:off x="1506607" y="3558568"/>
            <a:ext cx="6477511" cy="0"/>
          </a:xfrm>
          <a:prstGeom prst="line">
            <a:avLst/>
          </a:prstGeom>
          <a:ln w="28575">
            <a:solidFill>
              <a:srgbClr val="EBEBE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EAB081-C880-5D03-8295-DFDC6B47E8CA}"/>
              </a:ext>
            </a:extLst>
          </p:cNvPr>
          <p:cNvSpPr/>
          <p:nvPr/>
        </p:nvSpPr>
        <p:spPr>
          <a:xfrm>
            <a:off x="364560" y="244766"/>
            <a:ext cx="942109" cy="6262252"/>
          </a:xfrm>
          <a:prstGeom prst="roundRect">
            <a:avLst/>
          </a:prstGeom>
          <a:gradFill flip="none" rotWithShape="1">
            <a:gsLst>
              <a:gs pos="2000">
                <a:srgbClr val="219EBC"/>
              </a:gs>
              <a:gs pos="39000">
                <a:srgbClr val="B2DEED"/>
              </a:gs>
              <a:gs pos="85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378716BE-714E-413F-9FAF-3DEBB52FB483}"/>
              </a:ext>
            </a:extLst>
          </p:cNvPr>
          <p:cNvSpPr/>
          <p:nvPr/>
        </p:nvSpPr>
        <p:spPr>
          <a:xfrm>
            <a:off x="7984118" y="126109"/>
            <a:ext cx="4064000" cy="3740720"/>
          </a:xfrm>
          <a:prstGeom prst="teardrop">
            <a:avLst/>
          </a:prstGeom>
          <a:noFill/>
          <a:ln>
            <a:solidFill>
              <a:srgbClr val="EBE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655E848-7C30-B24B-9004-5C2F71BB47CA}"/>
              </a:ext>
            </a:extLst>
          </p:cNvPr>
          <p:cNvSpPr/>
          <p:nvPr/>
        </p:nvSpPr>
        <p:spPr>
          <a:xfrm>
            <a:off x="8501779" y="3429000"/>
            <a:ext cx="2274137" cy="2185385"/>
          </a:xfrm>
          <a:prstGeom prst="flowChartConnector">
            <a:avLst/>
          </a:prstGeom>
          <a:noFill/>
          <a:ln>
            <a:solidFill>
              <a:srgbClr val="EBE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329C9CE-7CF2-69CE-4359-19F8EA7576D6}"/>
              </a:ext>
            </a:extLst>
          </p:cNvPr>
          <p:cNvSpPr/>
          <p:nvPr/>
        </p:nvSpPr>
        <p:spPr>
          <a:xfrm>
            <a:off x="6991927" y="4427411"/>
            <a:ext cx="2274137" cy="2185385"/>
          </a:xfrm>
          <a:prstGeom prst="flowChartConnector">
            <a:avLst/>
          </a:prstGeom>
          <a:noFill/>
          <a:ln>
            <a:solidFill>
              <a:srgbClr val="EBE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64E18B-1C23-FC46-B9B9-2B2F97D0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6606" y="5839259"/>
            <a:ext cx="9919199" cy="773537"/>
          </a:xfrm>
        </p:spPr>
        <p:txBody>
          <a:bodyPr/>
          <a:lstStyle/>
          <a:p>
            <a:pPr algn="just"/>
            <a:r>
              <a:rPr lang="en-ME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Istraživanje je sprovedeno u okviru projekta SELDI: Civilno društvo za dobro upravljanje i borbu protiv korupcije u jugoistočnoj Evropi: Izgradnja kapaciteta za zagovaranje zasnovano na dokazima, uticaj na politike i angažovanje građana (SELDI.net). Projekat je regionalnog karaktera i finansiran je od strane Delegacije Evropske unije.</a:t>
            </a: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A7227B9C-E557-35F0-AF42-8A59EA70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97" y="373646"/>
            <a:ext cx="1652631" cy="700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590FA-AD84-219B-A49A-9FE7FF8F8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860" y="387152"/>
            <a:ext cx="1404046" cy="686606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00D3AAB8-EEFF-2019-29E4-6F7F59D968C1}"/>
              </a:ext>
            </a:extLst>
          </p:cNvPr>
          <p:cNvSpPr/>
          <p:nvPr/>
        </p:nvSpPr>
        <p:spPr>
          <a:xfrm>
            <a:off x="5207994" y="373646"/>
            <a:ext cx="1528366" cy="700112"/>
          </a:xfrm>
          <a:custGeom>
            <a:avLst/>
            <a:gdLst/>
            <a:ahLst/>
            <a:cxnLst/>
            <a:rect l="l" t="t" r="r" b="b"/>
            <a:pathLst>
              <a:path w="2165373" h="1058326">
                <a:moveTo>
                  <a:pt x="0" y="0"/>
                </a:moveTo>
                <a:lnTo>
                  <a:pt x="2165373" y="0"/>
                </a:lnTo>
                <a:lnTo>
                  <a:pt x="2165373" y="1058326"/>
                </a:lnTo>
                <a:lnTo>
                  <a:pt x="0" y="1058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CEEE-BB1C-3112-BD41-DF9B1CB08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223500-6DBE-AD96-A47D-91CA75CDFF5F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Kako bi uspješno riješio/la svoj problem, da li je vjerovatno ili nije vjerovatno da će ta osoba morati da: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516BC4-9424-4F43-5890-FDDDD354513F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05FAD2-3372-F383-86BC-92D4F6398188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92EE1B-A04D-4FCD-E15F-E7B89ED42255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0C966F-A30A-EF76-6EE9-B593B520F0A0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69C06A-6231-2374-75E9-A7BA80ED06A9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FA546-5FC6-3CDB-7F67-A0116FA0C708}"/>
              </a:ext>
            </a:extLst>
          </p:cNvPr>
          <p:cNvSpPr txBox="1"/>
          <p:nvPr/>
        </p:nvSpPr>
        <p:spPr>
          <a:xfrm>
            <a:off x="1311875" y="1103490"/>
            <a:ext cx="10416216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bi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poklon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javnom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službeniku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33,9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prilično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17,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U</a:t>
            </a:r>
            <a:r>
              <a:rPr lang="hr-BA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činiti uslugu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takođe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opcija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BA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,9%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prilično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BA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BA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davanje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novca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(24,3%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prilično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9,7%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E738B2-7D27-CD30-4077-C5B17C1AD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125825"/>
              </p:ext>
            </p:extLst>
          </p:nvPr>
        </p:nvGraphicFramePr>
        <p:xfrm>
          <a:off x="463909" y="1849958"/>
          <a:ext cx="10744199" cy="494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366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7E452-B614-8EB6-4115-C2BD2148C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8FE688-CA0E-C98D-3150-948A52CD85B7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koliko je korupcija zastupljena među sljedećim grupama: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F083E5-3319-A87B-375E-F6A93430522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CB3F7E-5877-DD5C-D0CE-8EB60BADE69B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4BE0D8-49DF-E846-096E-509CF913120F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8722A0-7BA8-1DFC-9B98-1854BD94AB7E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B4F2FD1-BC9F-20DC-55B0-4A7922C653F9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0BBD74-B0DC-9EC8-1C9A-ACD0FB058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714179"/>
              </p:ext>
            </p:extLst>
          </p:nvPr>
        </p:nvGraphicFramePr>
        <p:xfrm>
          <a:off x="-312131" y="1103490"/>
          <a:ext cx="11274552" cy="499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4775EA3-CCB8-7E98-179F-528D53368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15766"/>
              </p:ext>
            </p:extLst>
          </p:nvPr>
        </p:nvGraphicFramePr>
        <p:xfrm>
          <a:off x="9509760" y="583061"/>
          <a:ext cx="2414016" cy="464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008">
                  <a:extLst>
                    <a:ext uri="{9D8B030D-6E8A-4147-A177-3AD203B41FA5}">
                      <a16:colId xmlns:a16="http://schemas.microsoft.com/office/drawing/2014/main" val="2164806509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3296012001"/>
                    </a:ext>
                  </a:extLst>
                </a:gridCol>
              </a:tblGrid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Svi/većina je uključeno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Malo/niko nije uključen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9932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56,3%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38,5%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76091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48,2%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46,6%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844125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47,6%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44,2%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78593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46,4%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48,1%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74925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43,0%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50,0%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07358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41,7%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53,3%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511310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41,5%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52,6%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35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14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4EC1-55E7-0D23-12DB-EA4D31040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8A1C4E6-6ECE-A25A-CB9E-EE9D7CBF5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883920"/>
              </p:ext>
            </p:extLst>
          </p:nvPr>
        </p:nvGraphicFramePr>
        <p:xfrm>
          <a:off x="493776" y="1192145"/>
          <a:ext cx="10698480" cy="479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801814-83ED-4F7F-869E-1F13AE8160C2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koliko je korupcija zastupljena među sljedećim grupama: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9574FE-9C69-310C-2BBE-621092262B95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6300B4-D768-150C-E421-11648F4A928C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CC75B7-8440-75F4-1692-3E5B8E0D87D9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3DEA79-8BB7-4FEE-353B-70F74EFEDF67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3019AC7-7516-D2A8-A59F-D06F23FE17BB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4503717-E458-507A-C9CF-0013E907B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34596"/>
              </p:ext>
            </p:extLst>
          </p:nvPr>
        </p:nvGraphicFramePr>
        <p:xfrm>
          <a:off x="9622825" y="749547"/>
          <a:ext cx="2514600" cy="464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16480650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296012001"/>
                    </a:ext>
                  </a:extLst>
                </a:gridCol>
              </a:tblGrid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Svi/većina je uključeno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Malo/niko nije uključen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9932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41,4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53,6%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76091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39,3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55,5%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844125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38,8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54,0%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78593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37,6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55,5%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74925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37,2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56,4%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07358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36,9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54,6%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511310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36,1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57,7%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35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0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C2A8E-AA8C-C028-305E-592A6A05D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75FE06-3CCF-A5E5-0DA5-EC1ABA8BC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560506"/>
              </p:ext>
            </p:extLst>
          </p:nvPr>
        </p:nvGraphicFramePr>
        <p:xfrm>
          <a:off x="-1" y="1067840"/>
          <a:ext cx="10880125" cy="488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626F24-995D-6DFE-5438-7B21469B5441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koliko je korupcija zastupljena među sljedećim grupama: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E272AE-10AC-09C0-26E9-3B4EBFE9F1A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24C391-6AFD-B329-BA8A-A318A31E0D5F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5DADF0-84FF-C98F-5211-B0C85D332667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88D765-F805-2B19-DF0A-8604A1FFD5BA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0CE529-7539-4B8B-4279-CDDE385B3198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052C9F-77D6-0D75-D207-DF9A45627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85681"/>
              </p:ext>
            </p:extLst>
          </p:nvPr>
        </p:nvGraphicFramePr>
        <p:xfrm>
          <a:off x="9505457" y="606288"/>
          <a:ext cx="2404872" cy="473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436">
                  <a:extLst>
                    <a:ext uri="{9D8B030D-6E8A-4147-A177-3AD203B41FA5}">
                      <a16:colId xmlns:a16="http://schemas.microsoft.com/office/drawing/2014/main" val="2164806509"/>
                    </a:ext>
                  </a:extLst>
                </a:gridCol>
                <a:gridCol w="1202436">
                  <a:extLst>
                    <a:ext uri="{9D8B030D-6E8A-4147-A177-3AD203B41FA5}">
                      <a16:colId xmlns:a16="http://schemas.microsoft.com/office/drawing/2014/main" val="3296012001"/>
                    </a:ext>
                  </a:extLst>
                </a:gridCol>
              </a:tblGrid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Svi/većina je uključeno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Malo/niko nije uključen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99321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33,7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61,5%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760911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33,4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59,5%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844125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32,8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62,1%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78593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32,8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60,0%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74925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32,2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61,3%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073581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31,9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62,2%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511310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26,7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67,4%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359439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26,2%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67,5%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70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0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F4BB8-9757-9EC4-28DD-650637851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B2290F-5C2B-135B-D257-803A0E38A079}"/>
              </a:ext>
            </a:extLst>
          </p:cNvPr>
          <p:cNvSpPr txBox="1"/>
          <p:nvPr/>
        </p:nvSpPr>
        <p:spPr>
          <a:xfrm>
            <a:off x="1311875" y="272493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Zamislite sebe na slabo plaćenom službenom položaju gdje vam neko ponudi novac, poklon ili uslugu kako biste riješili njegov/njen problem. Šta biste uradili: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123492-2A56-B47D-3877-124DA35AE563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705877-2092-56C3-5AB3-4CA77E178D28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555A7F-B9C8-05ED-0012-15477E253657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D7117C-B84B-F059-5E71-F99D54075E2F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419E4E-9FF3-7064-EA73-8D8A61FA364E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0C0679-E4DF-AC80-9DDA-435A132D6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0510"/>
              </p:ext>
            </p:extLst>
          </p:nvPr>
        </p:nvGraphicFramePr>
        <p:xfrm>
          <a:off x="2286551" y="2427041"/>
          <a:ext cx="7831646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01F04E-7C18-183B-7D44-FD45829270E7}"/>
              </a:ext>
            </a:extLst>
          </p:cNvPr>
          <p:cNvSpPr txBox="1"/>
          <p:nvPr/>
        </p:nvSpPr>
        <p:spPr>
          <a:xfrm>
            <a:off x="1311876" y="1401050"/>
            <a:ext cx="9780998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(52,0%)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navodi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ne bi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prihvatila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ponudu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odobrava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takve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12,0% ne bi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pristalo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ukoliko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to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podrazumijevalo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nezakonite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Manji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bi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prihvatio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5,8%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3,3%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ukoliko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na taj način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problem.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60F96-0940-8C10-F1AC-419574822D17}"/>
              </a:ext>
            </a:extLst>
          </p:cNvPr>
          <p:cNvSpPr/>
          <p:nvPr/>
        </p:nvSpPr>
        <p:spPr>
          <a:xfrm>
            <a:off x="5861304" y="2679192"/>
            <a:ext cx="5029200" cy="1200329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59D6A-1840-6F15-4481-341F226DE9C8}"/>
              </a:ext>
            </a:extLst>
          </p:cNvPr>
          <p:cNvSpPr/>
          <p:nvPr/>
        </p:nvSpPr>
        <p:spPr>
          <a:xfrm>
            <a:off x="5843016" y="4008769"/>
            <a:ext cx="5029200" cy="1200329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B578F1-9172-96D7-8590-C97552C5EED4}"/>
              </a:ext>
            </a:extLst>
          </p:cNvPr>
          <p:cNvSpPr txBox="1"/>
          <p:nvPr/>
        </p:nvSpPr>
        <p:spPr>
          <a:xfrm>
            <a:off x="10268130" y="2682207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219EBC"/>
                </a:solidFill>
              </a:rPr>
              <a:t>9,1%</a:t>
            </a:r>
            <a:endParaRPr lang="en-US" dirty="0">
              <a:solidFill>
                <a:srgbClr val="219EB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DE8C67-F144-45CA-B4B6-BBC27ECE5BD3}"/>
              </a:ext>
            </a:extLst>
          </p:cNvPr>
          <p:cNvSpPr txBox="1"/>
          <p:nvPr/>
        </p:nvSpPr>
        <p:spPr>
          <a:xfrm>
            <a:off x="10306489" y="4854816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64%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8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04B53-A683-F531-3333-6BD1B9CB9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41B1B5-1497-1AA5-317B-0C15043D28EA}"/>
              </a:ext>
            </a:extLst>
          </p:cNvPr>
          <p:cNvSpPr txBox="1"/>
          <p:nvPr/>
        </p:nvSpPr>
        <p:spPr>
          <a:xfrm>
            <a:off x="1311875" y="272493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Zamislite sebe na slabo plaćenom službenom položaju gdje vam neko ponudi novac, poklon ili uslugu kako biste riješili njegov/njen problem. Šta biste uradili: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3D8A94-7B22-E33C-B7CF-6428CBEA06CE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5345C-42B7-3B3F-6D7A-7E82089BF037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ADA2F-BB29-9914-C409-9133F96DA72E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DE987E-9DF4-371F-796F-8CAB6029BA06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2225C1-55F5-55BC-1A91-6BE493D878BD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FB7AA-EFAE-BDE3-1619-368D5EF69C96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pol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godine ispitanik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a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/c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e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.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2860F43-35F9-1E92-0957-6E3E3B997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079393"/>
              </p:ext>
            </p:extLst>
          </p:nvPr>
        </p:nvGraphicFramePr>
        <p:xfrm>
          <a:off x="1155763" y="1621104"/>
          <a:ext cx="4166045" cy="441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FF23814-8E9C-B7D8-E7D7-B62A0FC99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711265"/>
              </p:ext>
            </p:extLst>
          </p:nvPr>
        </p:nvGraphicFramePr>
        <p:xfrm>
          <a:off x="6202374" y="1525132"/>
          <a:ext cx="5219700" cy="451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531EFA-726E-FFAD-69D4-1B73805DA088}"/>
              </a:ext>
            </a:extLst>
          </p:cNvPr>
          <p:cNvCxnSpPr/>
          <p:nvPr/>
        </p:nvCxnSpPr>
        <p:spPr>
          <a:xfrm>
            <a:off x="5918603" y="978408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5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0EA3C-D8BC-ABD4-15A1-04925B865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B6CA7D-9598-6691-D49B-65E56920D400}"/>
              </a:ext>
            </a:extLst>
          </p:cNvPr>
          <p:cNvSpPr txBox="1"/>
          <p:nvPr/>
        </p:nvSpPr>
        <p:spPr>
          <a:xfrm>
            <a:off x="1311875" y="272493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Zamislite sebe na slabo plaćenom službenom položaju gdje vam neko ponudi novac, poklon ili uslugu kako biste riješili njegov/njen problem. Šta biste uradili: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6C87DF-19B6-53D7-64FA-7195764C1FE0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E67B51-CF70-6F9E-7C52-293516B94AA0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7D2CD1-FF7F-3BDB-6677-9F6E88B5F79D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2FC951-728A-6030-4573-E6A2433E4E34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BD8DCDD-4EF5-02AA-FD83-3C2BB2598FD9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89A08-2F0D-F09F-2C4C-3E0FA62971C5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088FF-A4E0-0DAC-69AD-64CCD8DCE724}"/>
              </a:ext>
            </a:extLst>
          </p:cNvPr>
          <p:cNvSpPr txBox="1"/>
          <p:nvPr/>
        </p:nvSpPr>
        <p:spPr>
          <a:xfrm>
            <a:off x="1311875" y="1409452"/>
            <a:ext cx="10044973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2025.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procenat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odlučno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odbija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ponudu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odobrava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takve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(52,0%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naspram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77,2% u 2023).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Istovremeno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porastao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onih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imali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jasan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(26,9%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naspram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3,2%).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B75794-F8A9-ECE9-8F6E-3C79ACB8F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475303"/>
              </p:ext>
            </p:extLst>
          </p:nvPr>
        </p:nvGraphicFramePr>
        <p:xfrm>
          <a:off x="2094287" y="2385091"/>
          <a:ext cx="8216173" cy="37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6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BD54-446A-2043-4AFA-0EFBA8D99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7EACF6-E91B-365F-CEB6-E1D9EF15971C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da li su sljedeće radnje prihvatljive ukoliko ih vrše skupštinski poslanici ili članovi vlade?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6B703A-9C72-6D2C-C7E7-813D94DCE53F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DACD24-FF05-6C73-5B16-559AE8B04B7C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11E294-E5C4-C760-46BA-0B386A51D21E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4F97E6-14A2-A166-D71A-F60A72F390C4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B51AA0-243D-3819-EC26-468EA6FA8538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E04D6F1-DDF0-32BA-11A3-9C1395DD6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983897"/>
              </p:ext>
            </p:extLst>
          </p:nvPr>
        </p:nvGraphicFramePr>
        <p:xfrm>
          <a:off x="332233" y="1192145"/>
          <a:ext cx="5330952" cy="482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886C842-8651-F122-9046-D6C69F3EB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124254"/>
              </p:ext>
            </p:extLst>
          </p:nvPr>
        </p:nvGraphicFramePr>
        <p:xfrm>
          <a:off x="6202374" y="1353927"/>
          <a:ext cx="5701607" cy="463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1A5E9C-9D1B-4E53-88DD-33E2A140C81C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E67E333-4E7A-618E-BC94-59620285B8CA}"/>
              </a:ext>
            </a:extLst>
          </p:cNvPr>
          <p:cNvSpPr/>
          <p:nvPr/>
        </p:nvSpPr>
        <p:spPr>
          <a:xfrm>
            <a:off x="2103120" y="1938528"/>
            <a:ext cx="3803903" cy="1408566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95059-9F37-B5AD-6A49-715A43C67EC5}"/>
              </a:ext>
            </a:extLst>
          </p:cNvPr>
          <p:cNvSpPr/>
          <p:nvPr/>
        </p:nvSpPr>
        <p:spPr>
          <a:xfrm>
            <a:off x="2103120" y="3560178"/>
            <a:ext cx="3803903" cy="1408566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26074-B286-888E-4F10-0279BF147002}"/>
              </a:ext>
            </a:extLst>
          </p:cNvPr>
          <p:cNvSpPr txBox="1"/>
          <p:nvPr/>
        </p:nvSpPr>
        <p:spPr>
          <a:xfrm>
            <a:off x="5135880" y="196250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11,6%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BE768-1511-244B-9807-8CD3CFFB74E6}"/>
              </a:ext>
            </a:extLst>
          </p:cNvPr>
          <p:cNvSpPr txBox="1"/>
          <p:nvPr/>
        </p:nvSpPr>
        <p:spPr>
          <a:xfrm>
            <a:off x="5172456" y="3564099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84,7%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F2B08-3DC1-976D-1AE7-2EA00EF9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76DFAF-B613-8462-F6BC-8B1688A965F6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da li su sljedeće radnje prihvatljive ukoliko ih vrše skupštinski poslanici ili članovi vlade?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CD3137-25E4-DBFD-2D7A-A4BBF194D9D5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11C5AA-6FC2-966A-41F4-0F9DEE65C4AB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B542EE-C161-EA08-F6ED-15194E7B5437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81D5DF-246E-866B-7960-F3477699815F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D8F290-CB13-0BA0-8BC5-4260146E899A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6B237D-BDD5-E38F-CCB3-2B9463871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987092"/>
              </p:ext>
            </p:extLst>
          </p:nvPr>
        </p:nvGraphicFramePr>
        <p:xfrm>
          <a:off x="381000" y="1130792"/>
          <a:ext cx="5715000" cy="491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DFBF78-B5C6-1A3E-18F6-5E79EB609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493950"/>
              </p:ext>
            </p:extLst>
          </p:nvPr>
        </p:nvGraphicFramePr>
        <p:xfrm>
          <a:off x="6202374" y="1130792"/>
          <a:ext cx="5529070" cy="488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CFFC5F-7FD2-0CEB-E717-93C937CDC737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160CE7B-7A62-360B-E6FA-10A5A9D0D543}"/>
              </a:ext>
            </a:extLst>
          </p:cNvPr>
          <p:cNvSpPr/>
          <p:nvPr/>
        </p:nvSpPr>
        <p:spPr>
          <a:xfrm>
            <a:off x="2185724" y="1700784"/>
            <a:ext cx="3803903" cy="1408566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BE37CC-8A83-DB78-EF66-DC9068088CD3}"/>
              </a:ext>
            </a:extLst>
          </p:cNvPr>
          <p:cNvSpPr/>
          <p:nvPr/>
        </p:nvSpPr>
        <p:spPr>
          <a:xfrm>
            <a:off x="8033914" y="1700784"/>
            <a:ext cx="3803903" cy="1408566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572BA-1847-5092-87AD-320E345FEE7A}"/>
              </a:ext>
            </a:extLst>
          </p:cNvPr>
          <p:cNvSpPr/>
          <p:nvPr/>
        </p:nvSpPr>
        <p:spPr>
          <a:xfrm>
            <a:off x="2185723" y="3490594"/>
            <a:ext cx="3803903" cy="1408566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D7438-0408-455A-9EC1-F9FC2136A3CD}"/>
              </a:ext>
            </a:extLst>
          </p:cNvPr>
          <p:cNvSpPr/>
          <p:nvPr/>
        </p:nvSpPr>
        <p:spPr>
          <a:xfrm>
            <a:off x="8033914" y="3429000"/>
            <a:ext cx="3803903" cy="1408566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2791F-9EF6-5D5F-EEB6-F1DCD304D3A3}"/>
              </a:ext>
            </a:extLst>
          </p:cNvPr>
          <p:cNvSpPr txBox="1"/>
          <p:nvPr/>
        </p:nvSpPr>
        <p:spPr>
          <a:xfrm>
            <a:off x="5243468" y="17007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13%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A3D71-673E-F7D8-83CE-B9BF7399770E}"/>
              </a:ext>
            </a:extLst>
          </p:cNvPr>
          <p:cNvSpPr txBox="1"/>
          <p:nvPr/>
        </p:nvSpPr>
        <p:spPr>
          <a:xfrm>
            <a:off x="11092873" y="17007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12,6%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5F0C6B-1040-4EAF-888B-C6003D220180}"/>
              </a:ext>
            </a:extLst>
          </p:cNvPr>
          <p:cNvSpPr txBox="1"/>
          <p:nvPr/>
        </p:nvSpPr>
        <p:spPr>
          <a:xfrm>
            <a:off x="5296655" y="3504613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83,3%</a:t>
            </a:r>
            <a:endParaRPr lang="en-US" dirty="0">
              <a:solidFill>
                <a:srgbClr val="FB85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469F1-3633-CA2A-9A99-DD9B3D487B46}"/>
              </a:ext>
            </a:extLst>
          </p:cNvPr>
          <p:cNvSpPr txBox="1"/>
          <p:nvPr/>
        </p:nvSpPr>
        <p:spPr>
          <a:xfrm>
            <a:off x="11056603" y="344430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85,1%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7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E160E-0E80-E8BC-8841-0942AC78E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84D44A-FB00-FDB3-4085-C95AE104985A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da li su sljedeće radnje prihvatljive ukoliko ih vrše skupštinski poslanici ili članovi vlade?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003C07-E536-9152-5D7C-580B55AD00A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AC4C8B-7D91-2204-0894-2CA28A4F68ED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E20958-B2D7-C6A1-F153-519A286206C5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A3FC5-28B3-CFE4-D037-4AB9E69530EE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A431A0-458B-FE23-586E-7B79761ECB2A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04F4B-EDF1-23C4-084B-8E0701FBC805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BC53992-9D14-AEA3-8F43-5A7985668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611349"/>
              </p:ext>
            </p:extLst>
          </p:nvPr>
        </p:nvGraphicFramePr>
        <p:xfrm>
          <a:off x="383170" y="1163979"/>
          <a:ext cx="5819204" cy="488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6977652-D65D-E46C-71AF-CC480242B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531376"/>
              </p:ext>
            </p:extLst>
          </p:nvPr>
        </p:nvGraphicFramePr>
        <p:xfrm>
          <a:off x="6202374" y="1103490"/>
          <a:ext cx="5428794" cy="497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5FBCF9-C1E2-582D-247B-BFD6E568C33E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85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85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80A1812-2936-6815-13D6-49A12031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0"/>
            <a:ext cx="6122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BCDDF7C-705E-1B9F-FC16-185E086D3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800" y="1428884"/>
            <a:ext cx="6964790" cy="805873"/>
          </a:xfrm>
        </p:spPr>
        <p:txBody>
          <a:bodyPr>
            <a:noAutofit/>
          </a:bodyPr>
          <a:lstStyle/>
          <a:p>
            <a:pPr algn="l"/>
            <a:r>
              <a:rPr lang="sr-Latn-ME" sz="3600" b="1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Sadržaj</a:t>
            </a:r>
            <a:endParaRPr lang="en-GB" sz="3600" b="1" dirty="0">
              <a:solidFill>
                <a:srgbClr val="EBEBE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00D0A6-2927-7902-1F3E-E3E90D6B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473" y="2368680"/>
            <a:ext cx="6447129" cy="739274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Glavni nalazi</a:t>
            </a:r>
          </a:p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Metodologija</a:t>
            </a:r>
          </a:p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 istraživanja</a:t>
            </a:r>
          </a:p>
          <a:p>
            <a:pPr marL="800100" lvl="1" indent="-342900" algn="l">
              <a:buClr>
                <a:srgbClr val="EBEBEB"/>
              </a:buClr>
              <a:buFont typeface="Arial" panose="020B0604020202020204" pitchFamily="34" charset="0"/>
              <a:buChar char="•"/>
            </a:pPr>
            <a:r>
              <a:rPr lang="sr-Latn-ME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Stavovi o zastupljenosti </a:t>
            </a:r>
            <a:r>
              <a:rPr lang="en-US" sz="1600" dirty="0" err="1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i</a:t>
            </a:r>
            <a:r>
              <a:rPr lang="en-US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 (ne)</a:t>
            </a:r>
            <a:r>
              <a:rPr lang="sr-Latn-ME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tolerancija prema korupciji</a:t>
            </a:r>
            <a:endParaRPr lang="en-US" sz="1600" dirty="0">
              <a:solidFill>
                <a:srgbClr val="EBEBEB"/>
              </a:solidFill>
              <a:latin typeface="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  <a:p>
            <a:pPr marL="800100" lvl="1" indent="-342900" algn="l">
              <a:buClr>
                <a:srgbClr val="EBEBEB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P</a:t>
            </a:r>
            <a:r>
              <a:rPr lang="sr-Latn-ME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olitika i p</a:t>
            </a:r>
            <a:r>
              <a:rPr lang="en-US" sz="1600" dirty="0" err="1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oliti</a:t>
            </a:r>
            <a:r>
              <a:rPr lang="sr-Latn-ME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čki uticaji</a:t>
            </a:r>
          </a:p>
          <a:p>
            <a:pPr marL="800100" lvl="1" indent="-342900" algn="l">
              <a:buClr>
                <a:srgbClr val="EBEBEB"/>
              </a:buClr>
              <a:buFont typeface="Arial" panose="020B0604020202020204" pitchFamily="34" charset="0"/>
              <a:buChar char="•"/>
            </a:pPr>
            <a:r>
              <a:rPr lang="sr-Latn-ME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Sudstvo</a:t>
            </a:r>
          </a:p>
          <a:p>
            <a:pPr marL="800100" lvl="1" indent="-342900" algn="l">
              <a:buClr>
                <a:srgbClr val="EBEBEB"/>
              </a:buClr>
              <a:buFont typeface="Arial" panose="020B0604020202020204" pitchFamily="34" charset="0"/>
              <a:buChar char="•"/>
            </a:pPr>
            <a:r>
              <a:rPr lang="sr-Latn-ME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Siva ekonomija</a:t>
            </a:r>
          </a:p>
          <a:p>
            <a:pPr marL="800100" lvl="1" indent="-342900" algn="l">
              <a:buClr>
                <a:srgbClr val="EBEBEB"/>
              </a:buClr>
              <a:buFont typeface="Arial" panose="020B0604020202020204" pitchFamily="34" charset="0"/>
              <a:buChar char="•"/>
            </a:pPr>
            <a:r>
              <a:rPr lang="sr-Latn-ME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Informisanje</a:t>
            </a:r>
            <a:r>
              <a:rPr lang="en-US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 </a:t>
            </a:r>
            <a:r>
              <a:rPr lang="en-US" sz="1600" dirty="0" err="1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i</a:t>
            </a:r>
            <a:r>
              <a:rPr lang="en-US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 </a:t>
            </a:r>
            <a:r>
              <a:rPr lang="en-US" sz="1600" dirty="0" err="1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stepen</a:t>
            </a:r>
            <a:r>
              <a:rPr lang="en-US" sz="16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 </a:t>
            </a:r>
            <a:r>
              <a:rPr lang="en-US" sz="1600" dirty="0" err="1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povjerenja</a:t>
            </a:r>
            <a:endParaRPr lang="sr-Latn-ME" dirty="0">
              <a:solidFill>
                <a:srgbClr val="EBEBEB"/>
              </a:solidFill>
              <a:latin typeface="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16713-6342-8F9E-4B17-6536D4FF7A7B}"/>
              </a:ext>
            </a:extLst>
          </p:cNvPr>
          <p:cNvCxnSpPr>
            <a:cxnSpLocks/>
          </p:cNvCxnSpPr>
          <p:nvPr/>
        </p:nvCxnSpPr>
        <p:spPr>
          <a:xfrm>
            <a:off x="2347275" y="2234757"/>
            <a:ext cx="5106052" cy="0"/>
          </a:xfrm>
          <a:prstGeom prst="line">
            <a:avLst/>
          </a:prstGeom>
          <a:ln w="28575">
            <a:solidFill>
              <a:srgbClr val="EBEBE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0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BFB39-6E46-094B-33F3-840BB301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D1BFB2-404F-E608-E76A-AE778C5E2E31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da li su sljedeće radnje prihvatljive ukoliko ih vrše skupštinski poslanici ili članovi vlade?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915E28-16A3-3B41-7000-7521CABD2596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F7D8E-2DFA-F880-C68B-1E7092FDC3D1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6CD037-F919-D4D2-F9AA-1BFAC5CBA8C1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EDA6D8-5689-426F-6C9B-1A357A6667BE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726586-4610-4DD9-47B8-5CD7822E4FAA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64079-0D65-DF92-0138-10CA4CF12C50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6D216B-1FA8-E2B2-67E0-46621F7AC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164767"/>
              </p:ext>
            </p:extLst>
          </p:nvPr>
        </p:nvGraphicFramePr>
        <p:xfrm>
          <a:off x="301752" y="1219446"/>
          <a:ext cx="5513832" cy="474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B30962-0A1A-2447-60AA-BD800A4C8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385038"/>
              </p:ext>
            </p:extLst>
          </p:nvPr>
        </p:nvGraphicFramePr>
        <p:xfrm>
          <a:off x="5995416" y="1192145"/>
          <a:ext cx="5699760" cy="482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8DE372-00BD-AC28-975E-9945665BC9C4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5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F3BEA-849F-C004-E0E0-593BE6D4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6C6B9D-FD0C-19E9-AC2E-B35856DB7BCE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da li su sljedeće radnje prihvatljive ukoliko ih vrše zaposleni u ministarstvima, opštinama i gradonačelništvima?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093805-9680-B5E3-5671-11B4BE1005E3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1CCBE5-E640-6303-BE3B-50CD22EC7898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DEEEAD-7F4D-A1B5-0029-3CF4D6C249FE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30609-BD60-43A2-5FE4-B376F50112AD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F29048-1C1F-B318-281C-9222BC663B65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07248FD-1041-C901-2030-53009FF9C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053837"/>
              </p:ext>
            </p:extLst>
          </p:nvPr>
        </p:nvGraphicFramePr>
        <p:xfrm>
          <a:off x="544524" y="1359880"/>
          <a:ext cx="5124756" cy="463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B40B48-0453-1E25-CACE-7580215AD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76073"/>
              </p:ext>
            </p:extLst>
          </p:nvPr>
        </p:nvGraphicFramePr>
        <p:xfrm>
          <a:off x="6342888" y="1331096"/>
          <a:ext cx="5489448" cy="466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9BBE3C-70EE-D702-DBEB-BAC31C8EF3AF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73695-3929-32BD-7A40-8F09584B22C5}"/>
              </a:ext>
            </a:extLst>
          </p:cNvPr>
          <p:cNvSpPr/>
          <p:nvPr/>
        </p:nvSpPr>
        <p:spPr>
          <a:xfrm>
            <a:off x="2398472" y="2020435"/>
            <a:ext cx="3517696" cy="1408566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0B17-C28E-9FB0-14A0-41826970658F}"/>
              </a:ext>
            </a:extLst>
          </p:cNvPr>
          <p:cNvSpPr/>
          <p:nvPr/>
        </p:nvSpPr>
        <p:spPr>
          <a:xfrm>
            <a:off x="8220152" y="2020434"/>
            <a:ext cx="3517696" cy="1408566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5023B-AA1F-7EDD-8B41-C66D6BEE4F9A}"/>
              </a:ext>
            </a:extLst>
          </p:cNvPr>
          <p:cNvSpPr/>
          <p:nvPr/>
        </p:nvSpPr>
        <p:spPr>
          <a:xfrm>
            <a:off x="2398472" y="3661796"/>
            <a:ext cx="3517696" cy="1408566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0C367-1D1B-7430-CA67-44E179926201}"/>
              </a:ext>
            </a:extLst>
          </p:cNvPr>
          <p:cNvSpPr txBox="1"/>
          <p:nvPr/>
        </p:nvSpPr>
        <p:spPr>
          <a:xfrm>
            <a:off x="5135880" y="206576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11,5%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FBA9B1-F073-D6CD-08CB-95153D9413A0}"/>
              </a:ext>
            </a:extLst>
          </p:cNvPr>
          <p:cNvSpPr txBox="1"/>
          <p:nvPr/>
        </p:nvSpPr>
        <p:spPr>
          <a:xfrm>
            <a:off x="5202935" y="3685391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86,1%</a:t>
            </a:r>
            <a:endParaRPr lang="en-US" dirty="0">
              <a:solidFill>
                <a:srgbClr val="FB85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F8B1C-C452-896D-B6E0-AF4AA3063501}"/>
              </a:ext>
            </a:extLst>
          </p:cNvPr>
          <p:cNvSpPr txBox="1"/>
          <p:nvPr/>
        </p:nvSpPr>
        <p:spPr>
          <a:xfrm>
            <a:off x="10919460" y="2015908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12,5%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276B01-5126-5B26-3397-73C454495087}"/>
              </a:ext>
            </a:extLst>
          </p:cNvPr>
          <p:cNvSpPr txBox="1"/>
          <p:nvPr/>
        </p:nvSpPr>
        <p:spPr>
          <a:xfrm>
            <a:off x="10947180" y="3567603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85,9%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90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D33B1-9415-7A47-3436-07A7A7430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51E81B-A1E3-B033-43C9-1CBEDC7D751D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da li su sljedeće radnje prihvatljive ukoliko ih vrše zaposleni u ministarstvima, opštinama i gradonačelništvima?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641364-1345-5A52-1347-4C5A3450D996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43F3A5-9223-8257-0501-A0B596CE9553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A23AAA-5B86-3B14-28D4-8623B28931E7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C0B9B1-511E-7379-A2D0-38DB04A950D7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6E3336-A3D6-E95B-77C9-BE0E6DAE22B9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2594F0E-D8DC-0DD1-6120-1B818655C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084373"/>
              </p:ext>
            </p:extLst>
          </p:nvPr>
        </p:nvGraphicFramePr>
        <p:xfrm>
          <a:off x="598933" y="1256211"/>
          <a:ext cx="5225793" cy="464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C98D16-8BB2-BC24-AFBB-04F2662D8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14057"/>
              </p:ext>
            </p:extLst>
          </p:nvPr>
        </p:nvGraphicFramePr>
        <p:xfrm>
          <a:off x="6181343" y="1192144"/>
          <a:ext cx="5623561" cy="482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167BBE-4DC2-5AB8-37E5-011A548056B2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555D3-A815-1EF9-40A3-BEE445E6ADCC}"/>
              </a:ext>
            </a:extLst>
          </p:cNvPr>
          <p:cNvSpPr/>
          <p:nvPr/>
        </p:nvSpPr>
        <p:spPr>
          <a:xfrm>
            <a:off x="2442667" y="1800978"/>
            <a:ext cx="3517696" cy="1408566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EAB7E-E9A4-1E97-D03B-2B07A67E428B}"/>
              </a:ext>
            </a:extLst>
          </p:cNvPr>
          <p:cNvSpPr/>
          <p:nvPr/>
        </p:nvSpPr>
        <p:spPr>
          <a:xfrm>
            <a:off x="7990485" y="1724778"/>
            <a:ext cx="3517696" cy="1408566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B956A5-128F-5828-E3B0-B3920E1C8E41}"/>
              </a:ext>
            </a:extLst>
          </p:cNvPr>
          <p:cNvSpPr/>
          <p:nvPr/>
        </p:nvSpPr>
        <p:spPr>
          <a:xfrm>
            <a:off x="2442667" y="3429000"/>
            <a:ext cx="3517696" cy="1408566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68B25-7901-14B7-C15F-433D8D9B3CA9}"/>
              </a:ext>
            </a:extLst>
          </p:cNvPr>
          <p:cNvSpPr/>
          <p:nvPr/>
        </p:nvSpPr>
        <p:spPr>
          <a:xfrm>
            <a:off x="7990485" y="3429000"/>
            <a:ext cx="3517696" cy="1408566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3EE7E-9153-5B35-8D0A-84E25BD654A2}"/>
              </a:ext>
            </a:extLst>
          </p:cNvPr>
          <p:cNvSpPr txBox="1"/>
          <p:nvPr/>
        </p:nvSpPr>
        <p:spPr>
          <a:xfrm>
            <a:off x="5135880" y="1794881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12,6%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B600BC-C685-631F-C41C-3F6F37EA393F}"/>
              </a:ext>
            </a:extLst>
          </p:cNvPr>
          <p:cNvSpPr txBox="1"/>
          <p:nvPr/>
        </p:nvSpPr>
        <p:spPr>
          <a:xfrm>
            <a:off x="5221223" y="3463792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85,6%</a:t>
            </a:r>
            <a:endParaRPr lang="en-US" dirty="0">
              <a:solidFill>
                <a:srgbClr val="FB85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067D6E-D5CB-9D85-104C-9D45AB28B4BC}"/>
              </a:ext>
            </a:extLst>
          </p:cNvPr>
          <p:cNvSpPr txBox="1"/>
          <p:nvPr/>
        </p:nvSpPr>
        <p:spPr>
          <a:xfrm>
            <a:off x="10677142" y="1750926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12,1%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B8D7A-C7B7-E277-4920-63EDE02AD9B6}"/>
              </a:ext>
            </a:extLst>
          </p:cNvPr>
          <p:cNvSpPr txBox="1"/>
          <p:nvPr/>
        </p:nvSpPr>
        <p:spPr>
          <a:xfrm>
            <a:off x="10724675" y="3481313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85,9%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81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2324D-181C-E5E2-0E48-3A1F9A963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552872-C6F6-3E8E-ED04-6ECEAFE1FD77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da li su sljedeće radnje prihvatljive ukoliko ih vrše zaposleni u ministarstvima, opštinama i gradonačelništvima?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853142-54FF-712F-E8F3-5309310B1913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5A4D6A-94B3-A690-A1C6-A6ACC83940B7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B86F3A-0D7E-C9BD-17BA-E8E92A3F5894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9A6E3-D63A-71CD-4F49-0E2853F640F0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5135E5-81AB-8117-4C05-F885CC79150A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C039B-11A9-7DE2-5976-508FEEEBEAC7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241BC2-E03A-5B64-A5FB-F53B01807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195116"/>
              </p:ext>
            </p:extLst>
          </p:nvPr>
        </p:nvGraphicFramePr>
        <p:xfrm>
          <a:off x="737618" y="1122635"/>
          <a:ext cx="5358381" cy="483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8D7EC4-5269-CAC9-E97A-F18A3EA5E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646461"/>
              </p:ext>
            </p:extLst>
          </p:nvPr>
        </p:nvGraphicFramePr>
        <p:xfrm>
          <a:off x="6095998" y="1155798"/>
          <a:ext cx="5699761" cy="480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5E544-CE7F-68E6-829C-55A39E4D86C6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8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3E75E-E5DA-C71A-3035-E918CE2C4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71DD3-99A6-0367-0FAF-A083595326AD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da li su sljedeće radnje prihvatljive ukoliko ih vrše zaposleni u ministarstvima, opštinama i gradonačelništvima?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9589D9-4C16-BDF4-F6C9-42FB45BB8E8A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718863-5173-433B-EC9A-A97AC9A16DF1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4B4CA5-F88C-5F51-401C-C43C891CD784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7434E3-A577-D4D2-9835-C7289B5BD777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3E23C2-65D7-E58F-208D-EC3B12488410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10F30-E33E-C8E3-F761-F18710EB1C22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8AAF5C7-DFF4-751B-1797-AB481F25A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647959"/>
              </p:ext>
            </p:extLst>
          </p:nvPr>
        </p:nvGraphicFramePr>
        <p:xfrm>
          <a:off x="390144" y="1251771"/>
          <a:ext cx="5705856" cy="484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3FABB1A-1E7A-3413-33ED-AF4C4FCD3D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174223"/>
              </p:ext>
            </p:extLst>
          </p:nvPr>
        </p:nvGraphicFramePr>
        <p:xfrm>
          <a:off x="6202374" y="1207269"/>
          <a:ext cx="5684826" cy="47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50C9F3-B375-31A7-2FF8-684E0E394C0A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3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445A3-DD72-0954-9F71-AECC21DDC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9CF39C-F075-2A30-AD61-92AE2D96DFA9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Kad god ste kontaktirali službenike u javnom sektoru u protekloj godini, koliko često su: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70DA3F-49F1-6391-EBF5-09624F5297FA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513C22-EFB2-AA64-84F2-4B244CACF6BD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A225E-8D3D-729E-EA2A-7F62DACB005C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D1C1D0-3729-5855-3725-6B7A404DF707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18B640-4FE8-E922-A747-F681D0046673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287C6D-FFFA-43E3-683D-6920576DE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65924"/>
              </p:ext>
            </p:extLst>
          </p:nvPr>
        </p:nvGraphicFramePr>
        <p:xfrm>
          <a:off x="1499617" y="1103490"/>
          <a:ext cx="10008398" cy="50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493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C2930-3480-C1A0-623B-7BA83974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D164C1-7F1E-0BDD-A1F5-F5DDB2AFAF29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Kad god ste kontaktirali službenike u javnom sektoru u protekloj godini, koliko često su: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42B1A7-B58F-68C1-FFC0-2816BB3F645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A2E850-E442-4AD8-0FCA-B2784750B773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7EE627-45DD-E65B-C449-00458D4D5408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8160CA-4FB0-1F8A-6D31-18D461DFDA78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A58D2C-7D78-7A2D-ECBC-85BD3DD4C5E2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85C45-1571-A883-115C-40ADC72F49FE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CE5621-97E5-33BB-5857-539B06998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779311"/>
              </p:ext>
            </p:extLst>
          </p:nvPr>
        </p:nvGraphicFramePr>
        <p:xfrm>
          <a:off x="292607" y="1155799"/>
          <a:ext cx="5522973" cy="484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4D1B2D9-8083-F5EA-A0E5-997778EB1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207662"/>
              </p:ext>
            </p:extLst>
          </p:nvPr>
        </p:nvGraphicFramePr>
        <p:xfrm>
          <a:off x="6163056" y="988804"/>
          <a:ext cx="5736335" cy="504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C17A52-D3BB-DADA-0F90-DD5303581F62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0AB9D-279D-51EB-4C8E-26F717816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E22529-73CF-FFB3-273C-4B0DB387C60E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Kad god ste kontaktirali službenike u javnom sektoru u protekloj godini, koliko često su: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C7E264-F6C6-01ED-795C-515D0AB51CD3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3D36B-6B33-812A-D168-351D644D183F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FF7A4B-B1D8-5EFF-6542-0A891679D518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D194C7-F256-0A1C-F801-BCEED81CB2B3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4CDC612-8EEA-1114-B12E-07C011101EB6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2A728DB-D8EC-003F-6FFA-CFB513DE3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400018"/>
              </p:ext>
            </p:extLst>
          </p:nvPr>
        </p:nvGraphicFramePr>
        <p:xfrm>
          <a:off x="1099128" y="1103490"/>
          <a:ext cx="9882816" cy="483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1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2E345-DAE8-00B7-129F-9EA70A636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6B2A6C-F3BB-C54C-BF78-171AD54EB539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Kad god ste kontaktirali službenike u javnom sektoru u protekloj godini, koliko često su: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72BCA-A43E-189E-519B-4985830A8182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645824-D80D-D57D-C698-EF86F92C8C6D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F92D7D-03A7-5D86-22BF-9ACB250D3486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EEA112-D8CA-3C51-0BA4-1D39D3EFF138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7E122CD-9457-049F-0810-2BB129665AA1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FEA86-0655-DCFB-F16C-DDD59EB322C5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C0F428-CF57-98AA-228E-3F6516C96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956432"/>
              </p:ext>
            </p:extLst>
          </p:nvPr>
        </p:nvGraphicFramePr>
        <p:xfrm>
          <a:off x="402336" y="1192145"/>
          <a:ext cx="11022803" cy="467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135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1D8CE-63FC-6B5B-8466-873324118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D5BA95-3571-42C6-0B0F-9E43891C9C17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ste imali veliki problem i da je javni službenik od vas direktno zahtijevao novac kako bi ga riješio, šta biste uradili?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A446B-8E38-382B-BAF0-6DDE51650A9A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AE718D-018D-2B8F-817D-52FE9A12BD8C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995F8-62C7-D7E9-A30B-DC0C016A1A8D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6D5159-C2F9-59E1-0B75-35B0CA226893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4AAAE2-0C58-383A-F9A0-C36A6114296D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016DC-3485-4082-F9DF-E584B5DDBDD0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6A1194-8F8B-CFDF-5F56-AEDFA526D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142427"/>
              </p:ext>
            </p:extLst>
          </p:nvPr>
        </p:nvGraphicFramePr>
        <p:xfrm>
          <a:off x="1781174" y="2321622"/>
          <a:ext cx="8629651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673C6AA-C7DF-58AE-7468-E6330BDF3E12}"/>
              </a:ext>
            </a:extLst>
          </p:cNvPr>
          <p:cNvSpPr txBox="1"/>
          <p:nvPr/>
        </p:nvSpPr>
        <p:spPr>
          <a:xfrm>
            <a:off x="1375264" y="1155799"/>
            <a:ext cx="9441469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eći broj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(35,0%) 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ističe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bi 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dao novac službeniku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24,5%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odbilo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uradi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rješavanja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Manji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procenat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pristao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6,7%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svakako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5,6%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priušte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1FB42-792A-A2B5-ED77-FD1237C9CCC6}"/>
              </a:ext>
            </a:extLst>
          </p:cNvPr>
          <p:cNvSpPr/>
          <p:nvPr/>
        </p:nvSpPr>
        <p:spPr>
          <a:xfrm>
            <a:off x="5579063" y="2487167"/>
            <a:ext cx="5513810" cy="1284285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D7E103-D0EE-D153-F1AC-2C0DD2E1EA5F}"/>
              </a:ext>
            </a:extLst>
          </p:cNvPr>
          <p:cNvSpPr/>
          <p:nvPr/>
        </p:nvSpPr>
        <p:spPr>
          <a:xfrm>
            <a:off x="5579063" y="3884942"/>
            <a:ext cx="5513810" cy="1247872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92278-72C1-214A-3F56-2AA80A0BB83B}"/>
              </a:ext>
            </a:extLst>
          </p:cNvPr>
          <p:cNvSpPr txBox="1"/>
          <p:nvPr/>
        </p:nvSpPr>
        <p:spPr>
          <a:xfrm>
            <a:off x="10410825" y="2486056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12,2%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335CF-F19F-798D-AA21-45D0ACB9FFE1}"/>
              </a:ext>
            </a:extLst>
          </p:cNvPr>
          <p:cNvSpPr txBox="1"/>
          <p:nvPr/>
        </p:nvSpPr>
        <p:spPr>
          <a:xfrm>
            <a:off x="10410824" y="3889942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59,5%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6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95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2DF6E1-E926-878C-79FC-9F0B6636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1314" y="7857"/>
            <a:ext cx="6964790" cy="616108"/>
          </a:xfrm>
        </p:spPr>
        <p:txBody>
          <a:bodyPr>
            <a:noAutofit/>
          </a:bodyPr>
          <a:lstStyle/>
          <a:p>
            <a:pPr algn="l"/>
            <a:r>
              <a:rPr lang="sr-Latn-ME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PREGLED GLAVNIH REZULTATA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24F69F2-0734-C01B-13BF-F2A6E8AFF082}"/>
              </a:ext>
            </a:extLst>
          </p:cNvPr>
          <p:cNvSpPr/>
          <p:nvPr/>
        </p:nvSpPr>
        <p:spPr>
          <a:xfrm>
            <a:off x="9400892" y="1305033"/>
            <a:ext cx="2611225" cy="2483885"/>
          </a:xfrm>
          <a:prstGeom prst="flowChartConnector">
            <a:avLst/>
          </a:prstGeom>
          <a:noFill/>
          <a:ln>
            <a:solidFill>
              <a:srgbClr val="EBEBEB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B476209-FC30-D19D-18E9-D537AFA31F65}"/>
              </a:ext>
            </a:extLst>
          </p:cNvPr>
          <p:cNvSpPr/>
          <p:nvPr/>
        </p:nvSpPr>
        <p:spPr>
          <a:xfrm>
            <a:off x="9250606" y="270614"/>
            <a:ext cx="1455898" cy="1397602"/>
          </a:xfrm>
          <a:prstGeom prst="flowChartConnector">
            <a:avLst/>
          </a:prstGeom>
          <a:noFill/>
          <a:ln>
            <a:solidFill>
              <a:srgbClr val="EBEBEB">
                <a:alpha val="2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B0CFD-5A5B-1FAC-8F00-E493DEB13EBF}"/>
              </a:ext>
            </a:extLst>
          </p:cNvPr>
          <p:cNvSpPr txBox="1"/>
          <p:nvPr/>
        </p:nvSpPr>
        <p:spPr>
          <a:xfrm>
            <a:off x="123469" y="739571"/>
            <a:ext cx="11945061" cy="600164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Većina građana smatra da je korupcija prisutna u javnom sektoru – 7,8% vjeruje da su skoro svi službenici uključeni, 31,3% da je riječ o većini, a 34,3% o manjem broju službenika.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Najčešće percipirani oblici korupcije odnose se na pružanje usluga (53,4%), zatim davanje poklona (51,5%), dok je davanje novca ocijenjeno kao najmanje vjerovatno (34%) među pouđenim opcijama.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indent="-285750" algn="just">
              <a:buClr>
                <a:srgbClr val="F2F2F2"/>
              </a:buClr>
              <a:buFontTx/>
              <a:buChar char="○"/>
            </a:pPr>
            <a:r>
              <a:rPr lang="sr-Latn-ME" sz="1600" dirty="0">
                <a:solidFill>
                  <a:prstClr val="white"/>
                </a:solidFill>
                <a:latin typeface="Franklin Gothic Book" panose="020B0503020102020204" pitchFamily="34" charset="0"/>
              </a:rPr>
              <a:t>Iako većina ispitanika (52,0%) navodi da ne bi prihvatila mito jer to smatra neprihvatljivim, uočava se pad odlučnog odbijanja u odnosu na 2023. godinu (77,2%). Istovremeno, raste udio građana bez jasnog stava (26,9% naspram 3,2% u 2023).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Kada je riječ o situacijama u kojima službenik direktno zahtijeva mito, 35,0% građana kaže da ga ni u kom slučaju ne bi platilo, dok bi 24,5% odbilo ukoliko postoji drugi način rješavanja problema. Samo manji dio građana (6,7%) navodi da bi svakako platio.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Najveći broj ispitanika (40,1%) smatra da će korupcija uvijek postojati, ali da se može ograničiti do određenog stepena. Povećava se broj građana koji vjeruju da je moguće potpuno iskorijeniti korupciju (19,2% u 2025. naspram 10,4% u 2023), dok je značajno smanjen broj onih koji smatraju da se korupcija može značajno smanjiti (7,7% naspram 41,5% u 2023).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Građani percipiraju da se odluke u najvećoj mjeri donose u interesu političkih partija (37,6%) i biznis elita (18,8%), dok samo 5,1% vjeruje da se  prilikom donošenja odluka uvažava interes javnosti.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Više od polovine građana vjeruje da se javnim resursima upravlja ili prodaje u korist uskog kruga ljudi, bilo povremeno (34,6%) ili veoma često (20,4%).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Tx/>
              <a:buChar char="○"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Kao najveće prepreke nezavisnosti zemlje, ispitanici najčešće izdvajaju korupciju političara i zvaničnika (23,4%) te podređivanje javnih institucija privatnim ili političkim interesima (20,5%).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8D595BB-32B3-24E1-D5E0-925117C08FCE}"/>
              </a:ext>
            </a:extLst>
          </p:cNvPr>
          <p:cNvSpPr/>
          <p:nvPr/>
        </p:nvSpPr>
        <p:spPr>
          <a:xfrm>
            <a:off x="9669706" y="3425735"/>
            <a:ext cx="1455898" cy="1397602"/>
          </a:xfrm>
          <a:prstGeom prst="flowChartConnector">
            <a:avLst/>
          </a:prstGeom>
          <a:noFill/>
          <a:ln>
            <a:solidFill>
              <a:srgbClr val="EBEBEB">
                <a:alpha val="3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43AAD437-F6CD-7CBC-CB8B-678C88FA2D39}"/>
              </a:ext>
            </a:extLst>
          </p:cNvPr>
          <p:cNvSpPr/>
          <p:nvPr/>
        </p:nvSpPr>
        <p:spPr>
          <a:xfrm>
            <a:off x="10610850" y="4321005"/>
            <a:ext cx="1123094" cy="1070146"/>
          </a:xfrm>
          <a:prstGeom prst="flowChartConnector">
            <a:avLst/>
          </a:prstGeom>
          <a:noFill/>
          <a:ln>
            <a:solidFill>
              <a:srgbClr val="EBEBEB">
                <a:alpha val="3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98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601B-D041-CD30-EEBF-5E90C9D8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3F5995-F630-3314-CF23-3EB8E52E4B81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ste imali veliki problem i da je javni službenik od vas direktno zahtijevao novac kako bi ga riješio, šta biste uradili?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119E4E-99EF-FCA6-3960-066CF21A05C6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57EB66-61F9-17AE-D153-274C0D54CD4E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795615-0D28-8936-0449-6269E6321EA1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601354-CD97-AE96-11B4-C30293BDBCEC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C55C25-EC12-B031-2988-0C2A16C04D44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36241-DD86-9FB7-C41A-B211A0504E1D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godine ispitanik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a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/c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e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.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49ED05-A71D-36E5-B422-0A5B94D531F1}"/>
              </a:ext>
            </a:extLst>
          </p:cNvPr>
          <p:cNvSpPr txBox="1"/>
          <p:nvPr/>
        </p:nvSpPr>
        <p:spPr>
          <a:xfrm>
            <a:off x="1394170" y="1169502"/>
            <a:ext cx="9898669" cy="101566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starosnim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grupama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ne bi </a:t>
            </a: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 novac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javnom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službeniku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 stav zauzima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35–54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(90,6%),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zatim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18–34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(84,1%),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taj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procenat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nešto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ispitanicima starosti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55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(76,6%).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C4D9F5A-8912-9625-BB7C-D6C176DD7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530636"/>
              </p:ext>
            </p:extLst>
          </p:nvPr>
        </p:nvGraphicFramePr>
        <p:xfrm>
          <a:off x="3235146" y="2245654"/>
          <a:ext cx="5934456" cy="380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7077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4ED1B-28E3-594E-157D-C331252D2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102FF6-1349-F6D3-CFD1-B412174A0363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ste imali veliki problem i da je javni službenik od vas direktno zahtijevao novac kako bi ga riješio, šta biste uradili?*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04609-6109-7226-6C98-AED2B2DE0A06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A73A14-1B8B-8BA9-B878-D32C65A7CCD6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0AAA6-F0BD-5690-235C-0A59FD4EC7E3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AD2F2-C859-692C-A944-7C08C94230BA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1CA87DD-61F5-F782-3F55-852B42F0A978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44FF9-F1D8-22C2-4383-30FF7C736DBE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93547F-1BBE-4797-7F6F-D620F6C69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828716"/>
              </p:ext>
            </p:extLst>
          </p:nvPr>
        </p:nvGraphicFramePr>
        <p:xfrm>
          <a:off x="1709929" y="1103490"/>
          <a:ext cx="9382944" cy="50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719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83A92-4596-464B-9CB7-DB3FE970B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0474C3-34A5-1524-78F8-450C52DAE0C5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U pogledu korupcije u Crnoj Gori, koje od sljedećih mišljenja je najbliže vašem?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E29F86-F645-5B5D-7E0E-6C44CBD565E4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E2B5E-92B7-2382-5092-F32100458A44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7192D2-3AFB-1DFC-4B40-1B6422CEE895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04EF07-4177-4F2A-9FCF-C11E1D26E02D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999B28-123D-4AF9-9562-3488C597167E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CC8B6-16FB-B857-B486-F42E35DBD022}"/>
              </a:ext>
            </a:extLst>
          </p:cNvPr>
          <p:cNvSpPr txBox="1"/>
          <p:nvPr/>
        </p:nvSpPr>
        <p:spPr>
          <a:xfrm>
            <a:off x="1356360" y="1103490"/>
            <a:ext cx="10311384" cy="120032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eći broj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(40,1%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njih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ističe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Crnoj Gori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uvijek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postojati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ograničena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određenog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stepena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potpuno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iskorijeniti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vjeruje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19,2%,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7,7%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smanjiti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7,5% da se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uopšte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smanjiti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Četvrtina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(25,6%)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zauzela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ovom pitanju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5EB00D6-3081-F68F-410F-DB12D7AF8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349529"/>
              </p:ext>
            </p:extLst>
          </p:nvPr>
        </p:nvGraphicFramePr>
        <p:xfrm>
          <a:off x="2291408" y="2537743"/>
          <a:ext cx="8242479" cy="347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861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A16E3-1B3A-EE5A-33BB-A3A5C70F4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0DA582-13AB-DE7E-F258-EDE8958BF286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U pogledu korupcije u Crnoj Gori, koje od sljedećih mišljenja je najbliže vašem?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D573E-FD8F-E65B-559D-6F2BC15280E7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DF44E-7563-7F7D-772F-CCF099176850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727AB3-C403-4623-999D-02808FF1D9C8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22EBD9-EEF5-4A8F-3B28-DC22FF93D984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C89FC7-5797-1ECD-36D1-D2A53EF2313C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A4BA9-C9D1-6DAD-5209-32E8DC8D5657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pol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godine ispitanik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a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/c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e.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4665A1-CF6D-1204-F698-147EA52BF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435376"/>
              </p:ext>
            </p:extLst>
          </p:nvPr>
        </p:nvGraphicFramePr>
        <p:xfrm>
          <a:off x="790050" y="1029677"/>
          <a:ext cx="5305950" cy="4962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6FEE425-0A60-084F-8461-2B8E815E4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08256"/>
              </p:ext>
            </p:extLst>
          </p:nvPr>
        </p:nvGraphicFramePr>
        <p:xfrm>
          <a:off x="6302121" y="958385"/>
          <a:ext cx="5238750" cy="510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733448-ABA6-E2B4-E5C3-5D1578B5B13F}"/>
              </a:ext>
            </a:extLst>
          </p:cNvPr>
          <p:cNvCxnSpPr>
            <a:cxnSpLocks/>
          </p:cNvCxnSpPr>
          <p:nvPr/>
        </p:nvCxnSpPr>
        <p:spPr>
          <a:xfrm>
            <a:off x="6096000" y="1103490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70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A00FA-B5F0-D71E-0E32-D8BCF4986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D3104E-8C83-518E-C5E7-39D1E7E28D03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U pogledu korupcije u Crnoj Gori, koje od sljedećih mišljenja je najbliže vašem?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7397F8-14ED-2882-92C7-4F68055C0B4E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6C7773-6083-9869-2399-99C42415DE06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782283-B8A1-9818-350A-D1646F602D9E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6A9ECE-8AC2-4A9A-5B12-11454ADD44E5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78DE6B-3D97-C3D8-103E-B6C90682F6C4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39B67-DCBB-FC98-7FE9-8059CE7BCBEB}"/>
              </a:ext>
            </a:extLst>
          </p:cNvPr>
          <p:cNvSpPr txBox="1"/>
          <p:nvPr/>
        </p:nvSpPr>
        <p:spPr>
          <a:xfrm>
            <a:off x="978408" y="6347684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42B8F-49C0-2887-3F70-B2D5DC5AB757}"/>
              </a:ext>
            </a:extLst>
          </p:cNvPr>
          <p:cNvSpPr txBox="1"/>
          <p:nvPr/>
        </p:nvSpPr>
        <p:spPr>
          <a:xfrm>
            <a:off x="1311875" y="1037180"/>
            <a:ext cx="10063261" cy="140038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2025.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godini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najviše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(40,1%)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Crnoj Gori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uvijek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postojati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ograničena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2023. </a:t>
            </a:r>
            <a:r>
              <a:rPr lang="sr-Latn-ME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 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(32,6%).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Istovremeno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značajno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onih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vjeruju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znatno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smanjiti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(7,7%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naspram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41,5% u 2023).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Poraslo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uvjerenje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potpuno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iskorijeniti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(19,2%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naspram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10,4%),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četvrtina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2025.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(25,6% </a:t>
            </a:r>
            <a:r>
              <a:rPr lang="en-US" sz="17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naspram</a:t>
            </a:r>
            <a:r>
              <a:rPr lang="en-US" sz="17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6,3% u 2023).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3EA601D-C4EA-11CB-5C54-9813AC24D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227930"/>
              </p:ext>
            </p:extLst>
          </p:nvPr>
        </p:nvGraphicFramePr>
        <p:xfrm>
          <a:off x="2606040" y="2437562"/>
          <a:ext cx="7708392" cy="366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6307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77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94A1C-8C45-8BB0-B757-A6744F222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4D7E1D-9CF3-E2CC-7A90-E56203F79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46" y="2427606"/>
            <a:ext cx="10539139" cy="805873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Politika i politički uticaji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07AB5148-1DC0-29ED-AB07-68ECDC50C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871" y="3674990"/>
            <a:ext cx="6447129" cy="290099"/>
          </a:xfrm>
        </p:spPr>
        <p:txBody>
          <a:bodyPr>
            <a:noAutofit/>
          </a:bodyPr>
          <a:lstStyle/>
          <a:p>
            <a:pPr algn="l">
              <a:buClr>
                <a:srgbClr val="EBEBEB"/>
              </a:buClr>
            </a:pPr>
            <a:r>
              <a:rPr lang="sr-Latn-ME" sz="2000" dirty="0">
                <a:solidFill>
                  <a:srgbClr val="EAEAEA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 ISTRAŽIVANJA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162886-6354-D3FA-2C50-000F75F69529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/>
          </a:prstGeom>
          <a:gradFill flip="none" rotWithShape="1">
            <a:gsLst>
              <a:gs pos="2000">
                <a:srgbClr val="219EBC"/>
              </a:gs>
              <a:gs pos="39000">
                <a:srgbClr val="B2DEED"/>
              </a:gs>
              <a:gs pos="85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9BE6DE-59B8-CF70-4638-845F0F7B0FA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8" y="3124198"/>
            <a:ext cx="609604" cy="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6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DF5A-F55A-E9EA-CF44-810E5BB9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F564BE-A2E2-26E6-41B5-C8C8ED6AC695}"/>
              </a:ext>
            </a:extLst>
          </p:cNvPr>
          <p:cNvSpPr txBox="1"/>
          <p:nvPr/>
        </p:nvSpPr>
        <p:spPr>
          <a:xfrm>
            <a:off x="1311875" y="276820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Prema Vašem mišljenju, koliki uticaj imaju sljedeći  strani akteri na donošenje političkih odluka u </a:t>
            </a:r>
            <a:r>
              <a:rPr lang="sr-Latn-M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Crnoj Gori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48DBCB-6DDC-F100-B392-B1923985B1D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A4D123-2507-F902-225C-ABDB6357AF54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5B3AA4-DF8F-A06D-D448-116AF78DE921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D8926F-567D-9986-E8FD-9DDFA9275E20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56DE65-5D6C-AC82-A777-75CC49005A25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B3D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N=1005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5BC41D-1626-FB75-EA95-FA45B51DA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446256"/>
              </p:ext>
            </p:extLst>
          </p:nvPr>
        </p:nvGraphicFramePr>
        <p:xfrm>
          <a:off x="1311875" y="1107817"/>
          <a:ext cx="9780998" cy="477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2023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5A872-F2BB-EEB1-6F30-83C338E00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59ACB3-91EE-C979-D0E5-B1669EE9D76B}"/>
              </a:ext>
            </a:extLst>
          </p:cNvPr>
          <p:cNvSpPr txBox="1"/>
          <p:nvPr/>
        </p:nvSpPr>
        <p:spPr>
          <a:xfrm>
            <a:off x="1311875" y="149382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Pojedine strane vlade mogu koristiti određene metode kako bi ostvarile uticaj u drugim državama. Koliko često smatrate da se svaka od ovih metoda primjenjuje u </a:t>
            </a:r>
            <a:r>
              <a:rPr lang="sr-Latn-M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Crnoj Gori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DBB6F0-8D84-3058-35DB-A7E53773FBF0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3FD286-AE7A-C5FC-2912-4EFCE7A02B53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7C0E30-A5AB-C78A-19C8-59CD22331108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8CFD66-0C3F-2EEB-0297-1B02F5AA31FA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BD82D77-F260-5DBA-C2C0-896248D5E48E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B3D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31FD94-F1A5-3233-F5AE-06EB082E1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744147"/>
              </p:ext>
            </p:extLst>
          </p:nvPr>
        </p:nvGraphicFramePr>
        <p:xfrm>
          <a:off x="1536192" y="1719042"/>
          <a:ext cx="8887968" cy="430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6411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0863-707E-6CBF-D208-08D4B7450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5AE59A-5D53-FFEF-9D6C-D590DE8AD1D4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U kojoj mjeri vjerujete da elite u </a:t>
            </a:r>
            <a:r>
              <a:rPr lang="sr-Latn-M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Crnoj Gori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djeluju u interesu stranih vlada?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4A02A3-AA60-DD3B-C634-0AAE1D8C31D4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8A60EE-5720-5422-5935-8DB7F12D5C68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BB61DD-CA6D-277E-89BE-16EC1ACA45A3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1183C5-1D5D-3B08-EB22-6A5FC13FC56F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44F906-67E8-60EA-2FBE-7626A6689924}"/>
              </a:ext>
            </a:extLst>
          </p:cNvPr>
          <p:cNvSpPr txBox="1"/>
          <p:nvPr/>
        </p:nvSpPr>
        <p:spPr>
          <a:xfrm>
            <a:off x="1311875" y="1252641"/>
            <a:ext cx="9916957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just">
              <a:buClr>
                <a:srgbClr val="64B3D3"/>
              </a:buClr>
            </a:pPr>
            <a:r>
              <a:rPr lang="en-US" dirty="0" err="1">
                <a:latin typeface="Franklin Gothic Book" panose="020B0503020102020204" pitchFamily="34" charset="0"/>
              </a:rPr>
              <a:t>Najviše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ispitanika</a:t>
            </a:r>
            <a:r>
              <a:rPr lang="en-US" dirty="0">
                <a:latin typeface="Franklin Gothic Book" panose="020B0503020102020204" pitchFamily="34" charset="0"/>
              </a:rPr>
              <a:t> (35,7%) </a:t>
            </a:r>
            <a:r>
              <a:rPr lang="en-US" dirty="0" err="1">
                <a:latin typeface="Franklin Gothic Book" panose="020B0503020102020204" pitchFamily="34" charset="0"/>
              </a:rPr>
              <a:t>vjeruje</a:t>
            </a:r>
            <a:r>
              <a:rPr lang="en-US" dirty="0">
                <a:latin typeface="Franklin Gothic Book" panose="020B0503020102020204" pitchFamily="34" charset="0"/>
              </a:rPr>
              <a:t> da elite </a:t>
            </a:r>
            <a:r>
              <a:rPr lang="en-US" dirty="0" err="1">
                <a:latin typeface="Franklin Gothic Book" panose="020B0503020102020204" pitchFamily="34" charset="0"/>
              </a:rPr>
              <a:t>ponekad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djeluju</a:t>
            </a:r>
            <a:r>
              <a:rPr lang="en-US" dirty="0">
                <a:latin typeface="Franklin Gothic Book" panose="020B0503020102020204" pitchFamily="34" charset="0"/>
              </a:rPr>
              <a:t> u </a:t>
            </a:r>
            <a:r>
              <a:rPr lang="en-US" dirty="0" err="1">
                <a:latin typeface="Franklin Gothic Book" panose="020B0503020102020204" pitchFamily="34" charset="0"/>
              </a:rPr>
              <a:t>interesu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stranih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vlada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 dirty="0" err="1">
                <a:latin typeface="Franklin Gothic Book" panose="020B0503020102020204" pitchFamily="34" charset="0"/>
              </a:rPr>
              <a:t>dok</a:t>
            </a:r>
            <a:r>
              <a:rPr lang="en-US" dirty="0">
                <a:latin typeface="Franklin Gothic Book" panose="020B0503020102020204" pitchFamily="34" charset="0"/>
              </a:rPr>
              <a:t> 13,6% </a:t>
            </a:r>
            <a:r>
              <a:rPr lang="en-US" dirty="0" err="1">
                <a:latin typeface="Franklin Gothic Book" panose="020B0503020102020204" pitchFamily="34" charset="0"/>
              </a:rPr>
              <a:t>smatra</a:t>
            </a:r>
            <a:r>
              <a:rPr lang="en-US" dirty="0">
                <a:latin typeface="Franklin Gothic Book" panose="020B0503020102020204" pitchFamily="34" charset="0"/>
              </a:rPr>
              <a:t> da to </a:t>
            </a:r>
            <a:r>
              <a:rPr lang="en-US" dirty="0" err="1">
                <a:latin typeface="Franklin Gothic Book" panose="020B0503020102020204" pitchFamily="34" charset="0"/>
              </a:rPr>
              <a:t>čine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veoma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često</a:t>
            </a:r>
            <a:r>
              <a:rPr lang="en-US" dirty="0">
                <a:latin typeface="Franklin Gothic Book" panose="020B0503020102020204" pitchFamily="34" charset="0"/>
              </a:rPr>
              <a:t>. </a:t>
            </a:r>
            <a:r>
              <a:rPr lang="en-US" dirty="0" err="1">
                <a:latin typeface="Franklin Gothic Book" panose="020B0503020102020204" pitchFamily="34" charset="0"/>
              </a:rPr>
              <a:t>Nasuprot</a:t>
            </a:r>
            <a:r>
              <a:rPr lang="en-US" dirty="0">
                <a:latin typeface="Franklin Gothic Book" panose="020B0503020102020204" pitchFamily="34" charset="0"/>
              </a:rPr>
              <a:t> tome, 16,8% </a:t>
            </a:r>
            <a:r>
              <a:rPr lang="en-US" dirty="0" err="1">
                <a:latin typeface="Franklin Gothic Book" panose="020B0503020102020204" pitchFamily="34" charset="0"/>
              </a:rPr>
              <a:t>misli</a:t>
            </a:r>
            <a:r>
              <a:rPr lang="en-US" dirty="0">
                <a:latin typeface="Franklin Gothic Book" panose="020B0503020102020204" pitchFamily="34" charset="0"/>
              </a:rPr>
              <a:t> da se to </a:t>
            </a:r>
            <a:r>
              <a:rPr lang="en-US" dirty="0" err="1">
                <a:latin typeface="Franklin Gothic Book" panose="020B0503020102020204" pitchFamily="34" charset="0"/>
              </a:rPr>
              <a:t>dešava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rijetko</a:t>
            </a:r>
            <a:r>
              <a:rPr lang="en-US" dirty="0">
                <a:latin typeface="Franklin Gothic Book" panose="020B0503020102020204" pitchFamily="34" charset="0"/>
              </a:rPr>
              <a:t>, a 5,5% da se </a:t>
            </a:r>
            <a:r>
              <a:rPr lang="en-US" dirty="0" err="1">
                <a:latin typeface="Franklin Gothic Book" panose="020B0503020102020204" pitchFamily="34" charset="0"/>
              </a:rPr>
              <a:t>nikada</a:t>
            </a:r>
            <a:r>
              <a:rPr lang="en-US" dirty="0">
                <a:latin typeface="Franklin Gothic Book" panose="020B0503020102020204" pitchFamily="34" charset="0"/>
              </a:rPr>
              <a:t> ne </a:t>
            </a:r>
            <a:r>
              <a:rPr lang="en-US" dirty="0" err="1">
                <a:latin typeface="Franklin Gothic Book" panose="020B0503020102020204" pitchFamily="34" charset="0"/>
              </a:rPr>
              <a:t>dešava</a:t>
            </a:r>
            <a:r>
              <a:rPr lang="en-US" dirty="0">
                <a:latin typeface="Franklin Gothic Book" panose="020B0503020102020204" pitchFamily="34" charset="0"/>
              </a:rPr>
              <a:t>. </a:t>
            </a:r>
            <a:r>
              <a:rPr lang="en-US" dirty="0" err="1">
                <a:latin typeface="Franklin Gothic Book" panose="020B0503020102020204" pitchFamily="34" charset="0"/>
              </a:rPr>
              <a:t>Značajan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dio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ispitanika</a:t>
            </a:r>
            <a:r>
              <a:rPr lang="en-US" dirty="0">
                <a:latin typeface="Franklin Gothic Book" panose="020B0503020102020204" pitchFamily="34" charset="0"/>
              </a:rPr>
              <a:t> (28,4%) </a:t>
            </a:r>
            <a:r>
              <a:rPr lang="en-US" dirty="0" err="1">
                <a:latin typeface="Franklin Gothic Book" panose="020B0503020102020204" pitchFamily="34" charset="0"/>
              </a:rPr>
              <a:t>nema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stav</a:t>
            </a:r>
            <a:r>
              <a:rPr lang="en-US" dirty="0">
                <a:latin typeface="Franklin Gothic Book" panose="020B0503020102020204" pitchFamily="34" charset="0"/>
              </a:rPr>
              <a:t> o </a:t>
            </a:r>
            <a:r>
              <a:rPr lang="en-US" dirty="0" err="1">
                <a:latin typeface="Franklin Gothic Book" panose="020B0503020102020204" pitchFamily="34" charset="0"/>
              </a:rPr>
              <a:t>ovom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pitanju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023BC-3265-B412-7A4F-2F5D6D5BE10C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B3D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5735B4A-6B4F-2401-EEB1-219DCF592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169666"/>
              </p:ext>
            </p:extLst>
          </p:nvPr>
        </p:nvGraphicFramePr>
        <p:xfrm>
          <a:off x="3136392" y="2264626"/>
          <a:ext cx="6281928" cy="375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B76EF5E-ED31-B053-1772-1F31B24E8EAA}"/>
              </a:ext>
            </a:extLst>
          </p:cNvPr>
          <p:cNvSpPr/>
          <p:nvPr/>
        </p:nvSpPr>
        <p:spPr>
          <a:xfrm>
            <a:off x="4756172" y="2520589"/>
            <a:ext cx="5513810" cy="1284285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C64B69-9D92-3A71-F048-67A020798A91}"/>
              </a:ext>
            </a:extLst>
          </p:cNvPr>
          <p:cNvSpPr/>
          <p:nvPr/>
        </p:nvSpPr>
        <p:spPr>
          <a:xfrm>
            <a:off x="4756172" y="3918364"/>
            <a:ext cx="5513810" cy="1247872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E1B49C-F5EF-93C6-A20F-0DD915B56C72}"/>
              </a:ext>
            </a:extLst>
          </p:cNvPr>
          <p:cNvSpPr txBox="1"/>
          <p:nvPr/>
        </p:nvSpPr>
        <p:spPr>
          <a:xfrm>
            <a:off x="9587934" y="2519478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49,3%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68E2D-F1C0-992F-F706-77E77965BF63}"/>
              </a:ext>
            </a:extLst>
          </p:cNvPr>
          <p:cNvSpPr txBox="1"/>
          <p:nvPr/>
        </p:nvSpPr>
        <p:spPr>
          <a:xfrm>
            <a:off x="9587933" y="3923364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22,3%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1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1F948-9039-F491-BEA6-4A8175615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B9FF02-54D3-FF27-5AFC-3E5181B6BE4E}"/>
              </a:ext>
            </a:extLst>
          </p:cNvPr>
          <p:cNvSpPr txBox="1"/>
          <p:nvPr/>
        </p:nvSpPr>
        <p:spPr>
          <a:xfrm>
            <a:off x="1311875" y="149382"/>
            <a:ext cx="9780998" cy="1154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Prema Vašem mišljenju, koliko često se javni</a:t>
            </a:r>
            <a:r>
              <a:rPr kumimoji="0" lang="sr-Latn-M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m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resursi</a:t>
            </a:r>
            <a:r>
              <a:rPr kumimoji="0" lang="sr-Latn-M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ma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(kao što su državne kompanije, javno zemljište ili nacionalni resursi) u </a:t>
            </a:r>
            <a:r>
              <a:rPr lang="sr-Latn-ME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Crnoj Gori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upravlja ili </a:t>
            </a:r>
            <a:r>
              <a:rPr kumimoji="0" lang="sr-Latn-M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se oni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prodaju na način koji koristi maloj grupi ljudi, a ne javnosti?</a:t>
            </a:r>
            <a:endParaRPr kumimoji="0" lang="pl-PL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958435-B3A3-BA89-7682-2163263EA7EC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1B9CBC-07D3-E7DE-3C66-2A6E7D55209D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86A04-010E-3EC9-4511-E26EC9CDD574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426C4-CEC8-B327-50F2-A26EB7D77E8C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E0376A-95CE-6CE1-77F3-AC4CAB3A1A74}"/>
              </a:ext>
            </a:extLst>
          </p:cNvPr>
          <p:cNvSpPr txBox="1"/>
          <p:nvPr/>
        </p:nvSpPr>
        <p:spPr>
          <a:xfrm>
            <a:off x="1446893" y="1479851"/>
            <a:ext cx="9871237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3D3"/>
              </a:buClr>
              <a:buSzTx/>
              <a:tabLst/>
              <a:defRPr/>
            </a:pP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(34,6%)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javnim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resursima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ponekad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20,4%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vjeruje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to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dešava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Nasuprot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tome, 14,8%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to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dešava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rijetko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6,7% da se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nikada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dešava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Četvrtina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(23,5%)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imala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FE17F-0E8C-1CD6-F179-BA0B629047EA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B3D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6972773-2026-F9B0-AED4-11E9AE70F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616690"/>
              </p:ext>
            </p:extLst>
          </p:nvPr>
        </p:nvGraphicFramePr>
        <p:xfrm>
          <a:off x="3392424" y="2477654"/>
          <a:ext cx="5980176" cy="363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4151F06-4798-6D4B-9BFB-69C6BC5E9488}"/>
              </a:ext>
            </a:extLst>
          </p:cNvPr>
          <p:cNvSpPr/>
          <p:nvPr/>
        </p:nvSpPr>
        <p:spPr>
          <a:xfrm>
            <a:off x="4756172" y="2651759"/>
            <a:ext cx="5513810" cy="1284285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B17BC-EBD4-9DF6-1C13-37EBF67AC6D1}"/>
              </a:ext>
            </a:extLst>
          </p:cNvPr>
          <p:cNvSpPr/>
          <p:nvPr/>
        </p:nvSpPr>
        <p:spPr>
          <a:xfrm>
            <a:off x="4756172" y="4049534"/>
            <a:ext cx="5513810" cy="1247872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0BF0C-1038-A2DB-7780-04204C7E4253}"/>
              </a:ext>
            </a:extLst>
          </p:cNvPr>
          <p:cNvSpPr txBox="1"/>
          <p:nvPr/>
        </p:nvSpPr>
        <p:spPr>
          <a:xfrm>
            <a:off x="9587934" y="2650648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55%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CEE72-727D-439E-4E42-6EA4FD4822EA}"/>
              </a:ext>
            </a:extLst>
          </p:cNvPr>
          <p:cNvSpPr txBox="1"/>
          <p:nvPr/>
        </p:nvSpPr>
        <p:spPr>
          <a:xfrm>
            <a:off x="9587933" y="4054534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21,5%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0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85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4AACA-915A-32A0-75D6-D59FF3969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EEB36E-EECE-3BFE-911E-1928B71A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0"/>
            <a:ext cx="6122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00C27C-F532-54F7-AE0B-4E585BCD6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800" y="1428884"/>
            <a:ext cx="6964790" cy="805873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Metodologija</a:t>
            </a:r>
            <a:endParaRPr lang="en-GB" sz="3600" b="1" dirty="0">
              <a:solidFill>
                <a:srgbClr val="EBEBE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C8F7940-8E10-37B9-302A-40786B357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7275" y="2387533"/>
            <a:ext cx="6447129" cy="739274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Kvantitativno istraživanje</a:t>
            </a:r>
            <a:b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</a:b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Uzorak: 1005</a:t>
            </a:r>
          </a:p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endParaRPr lang="sr-Latn-ME" sz="2000" dirty="0">
              <a:solidFill>
                <a:srgbClr val="EBEBEB"/>
              </a:solidFill>
              <a:latin typeface="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Period prikupljanja podataka: 03. - 27. </a:t>
            </a:r>
            <a:r>
              <a:rPr lang="en-US" sz="2000" dirty="0" err="1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jun</a:t>
            </a: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 2025. </a:t>
            </a:r>
          </a:p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endParaRPr lang="sr-Latn-ME" sz="2000" dirty="0">
              <a:solidFill>
                <a:srgbClr val="EBEBEB"/>
              </a:solidFill>
              <a:latin typeface="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Standardna greška: +/- 3%</a:t>
            </a:r>
          </a:p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endParaRPr lang="sr-Latn-ME" sz="2000" dirty="0">
              <a:solidFill>
                <a:srgbClr val="EBEBEB"/>
              </a:solidFill>
              <a:latin typeface="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  <a:p>
            <a:pPr marL="342900" indent="-342900" algn="l">
              <a:buClr>
                <a:srgbClr val="EBEBEB"/>
              </a:buClr>
              <a:buFont typeface="Tahoma" panose="020B0604030504040204" pitchFamily="34" charset="0"/>
              <a:buChar char="○"/>
            </a:pP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Metoda: CATI (Computer-Assisted Telephone Interviewing)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971D95-08C5-2BA9-B221-F9737FB62924}"/>
              </a:ext>
            </a:extLst>
          </p:cNvPr>
          <p:cNvCxnSpPr>
            <a:cxnSpLocks/>
          </p:cNvCxnSpPr>
          <p:nvPr/>
        </p:nvCxnSpPr>
        <p:spPr>
          <a:xfrm>
            <a:off x="2347275" y="2234757"/>
            <a:ext cx="5106052" cy="0"/>
          </a:xfrm>
          <a:prstGeom prst="line">
            <a:avLst/>
          </a:prstGeom>
          <a:ln w="28575">
            <a:solidFill>
              <a:srgbClr val="EBEBE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63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B0753-A77A-6EAE-9C18-C8096DCBA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317810-542F-9AF5-554A-DEBD20390CD9}"/>
              </a:ext>
            </a:extLst>
          </p:cNvPr>
          <p:cNvSpPr txBox="1"/>
          <p:nvPr/>
        </p:nvSpPr>
        <p:spPr>
          <a:xfrm>
            <a:off x="1311875" y="259246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Kada se donose odluke u </a:t>
            </a:r>
            <a:r>
              <a:rPr kumimoji="0" lang="hr-B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V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ladi </a:t>
            </a:r>
            <a:r>
              <a:rPr lang="sr-Latn-M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Crne Gore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, čiji se interesi najčešće uzimaju u obzir?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5C65A0-7E9F-EFD9-AF9D-D0CEFD0C73E4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87117C-7067-87BB-B2F3-857EF4E10238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A238A6-E9F4-6214-7757-3D59E9495B4D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DF187F-BE17-12DC-0F30-9275C9441064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8B60B8-6EEE-E8E3-278D-084044AACF3D}"/>
              </a:ext>
            </a:extLst>
          </p:cNvPr>
          <p:cNvSpPr txBox="1"/>
          <p:nvPr/>
        </p:nvSpPr>
        <p:spPr>
          <a:xfrm>
            <a:off x="1311875" y="1072670"/>
            <a:ext cx="9368317" cy="120032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3D3"/>
              </a:buClr>
              <a:buSzTx/>
              <a:tabLst/>
              <a:defRPr/>
            </a:pP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(37,6%)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najčešće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uvažavaju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političkih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partija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Slijede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biznis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elite (18,8%)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stranih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kompanija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(9,6%).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Znatno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procenat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vjeruje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prevagu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međunarodne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(5,7%)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javnost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(5,1%),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23,3%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974F0-0DDB-A34F-4CBC-FC8DEC6E8B0B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B3D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12F4700-D92E-1AA0-9C0D-F7294905B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616106"/>
              </p:ext>
            </p:extLst>
          </p:nvPr>
        </p:nvGraphicFramePr>
        <p:xfrm>
          <a:off x="2430494" y="2317327"/>
          <a:ext cx="7710202" cy="375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1353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CC79-EEA8-20B9-5998-7DA985A21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CF9A71-3963-B872-3861-1FF7B16DC4EF}"/>
              </a:ext>
            </a:extLst>
          </p:cNvPr>
          <p:cNvSpPr txBox="1"/>
          <p:nvPr/>
        </p:nvSpPr>
        <p:spPr>
          <a:xfrm>
            <a:off x="1311875" y="219877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Koliko je vjerovatno da bi strana vlada mogla uticati na odluke </a:t>
            </a:r>
            <a:r>
              <a:rPr lang="sr-Latn-M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Crne Gore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o </a:t>
            </a:r>
            <a:r>
              <a:rPr lang="sr-Latn-M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spoljnoj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politici (npr. o članstvu u EU, NATO-u ili energetskoj politici) putem koruptivnih sredstava?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8E2671-C21A-8765-82B1-8BA55C218E76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6187C5-3C44-3908-5D5A-0E63AFD03C66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7D0A4B-596E-D3C3-A645-84F0182BCD31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21E6B-F99A-D9B6-F697-D4FBB94B951F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1CC6E2-6C56-8A15-373B-25A85C0054F8}"/>
              </a:ext>
            </a:extLst>
          </p:cNvPr>
          <p:cNvSpPr txBox="1"/>
          <p:nvPr/>
        </p:nvSpPr>
        <p:spPr>
          <a:xfrm>
            <a:off x="1311876" y="1472199"/>
            <a:ext cx="9780997" cy="120032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3D3"/>
              </a:buClr>
              <a:buSzTx/>
              <a:tabLst/>
              <a:defRPr/>
            </a:pP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(37,2%)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djelimično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uticati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Gore o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vanjskoj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koruptivnih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sredstava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11,1%,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21,4%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ocjenjuje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4,0% da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uopšte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Četvrtina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(26,3%)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9610F-359F-8902-C1A8-E019F828F05C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B3D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00E59F-01EF-BD39-4543-B27474998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15375"/>
              </p:ext>
            </p:extLst>
          </p:nvPr>
        </p:nvGraphicFramePr>
        <p:xfrm>
          <a:off x="3177920" y="2528600"/>
          <a:ext cx="6638544" cy="369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7FFF62-D07A-DAB9-76A4-B528D4701EBB}"/>
              </a:ext>
            </a:extLst>
          </p:cNvPr>
          <p:cNvSpPr/>
          <p:nvPr/>
        </p:nvSpPr>
        <p:spPr>
          <a:xfrm>
            <a:off x="5012135" y="2761183"/>
            <a:ext cx="5513810" cy="1284285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7F4F6-FDEB-9829-C73C-0822C46774B0}"/>
              </a:ext>
            </a:extLst>
          </p:cNvPr>
          <p:cNvSpPr/>
          <p:nvPr/>
        </p:nvSpPr>
        <p:spPr>
          <a:xfrm>
            <a:off x="5012135" y="4158686"/>
            <a:ext cx="5513810" cy="1247872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D04D3-67C9-04B1-B563-382C5CF99A80}"/>
              </a:ext>
            </a:extLst>
          </p:cNvPr>
          <p:cNvSpPr txBox="1"/>
          <p:nvPr/>
        </p:nvSpPr>
        <p:spPr>
          <a:xfrm>
            <a:off x="9816463" y="2768839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48,3%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A50C9-111D-8914-7F62-6AD1C51D7D1A}"/>
              </a:ext>
            </a:extLst>
          </p:cNvPr>
          <p:cNvSpPr txBox="1"/>
          <p:nvPr/>
        </p:nvSpPr>
        <p:spPr>
          <a:xfrm>
            <a:off x="9816464" y="4205826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25,4%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28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5DD40-B767-115E-D9D3-7A89E9299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21DB66-3BDA-134C-91B0-1EA622BC6011}"/>
              </a:ext>
            </a:extLst>
          </p:cNvPr>
          <p:cNvSpPr txBox="1"/>
          <p:nvPr/>
        </p:nvSpPr>
        <p:spPr>
          <a:xfrm>
            <a:off x="1311875" y="306746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Prema Vašem mišljenju, šta je od sljedećeg najveća prepreka za nezavisnost </a:t>
            </a:r>
            <a:r>
              <a:rPr lang="sr-Latn-M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Crne Gore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danas?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F36429-E79F-5E56-1849-76E746626CA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399F63-FF0F-C184-E838-40A0E60A105C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946607-5D21-6EB3-A2A3-2BDA1FBA2743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1BDF02-969B-4210-FF54-748B97FB75D7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C4F7CE-846F-1B14-CA3B-8AECA856FA96}"/>
              </a:ext>
            </a:extLst>
          </p:cNvPr>
          <p:cNvSpPr txBox="1"/>
          <p:nvPr/>
        </p:nvSpPr>
        <p:spPr>
          <a:xfrm>
            <a:off x="1311875" y="1137743"/>
            <a:ext cx="9568250" cy="147732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3D3"/>
              </a:buClr>
              <a:buSzTx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najveću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prepreku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nezavisnost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Latn-ME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Crne Gore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ispitanici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najčešće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navode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nacionalnih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političara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zvaničnika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(23,4%)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kumimoji="0" lang="sr-Latn-ME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određivanje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javnih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institucija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privatni</a:t>
            </a:r>
            <a:r>
              <a:rPr kumimoji="0" lang="sr-Latn-ME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politički</a:t>
            </a:r>
            <a:r>
              <a:rPr kumimoji="0" lang="sr-Latn-ME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</a:t>
            </a:r>
            <a:r>
              <a:rPr kumimoji="0" lang="sr-Latn-ME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(20,5%).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Slijede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nedostatak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odgovornosti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transparentnosti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(13,6%)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uticaj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stranih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(10,4%). Slaba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vladavina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prepoznaje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prepreka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(6,5%),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četvrtina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(25,6%)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C035F-8DDB-8095-D36D-FE068FFE6C7B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B3D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A4E3E0-F874-0B41-060D-4B4C9658B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646672"/>
              </p:ext>
            </p:extLst>
          </p:nvPr>
        </p:nvGraphicFramePr>
        <p:xfrm>
          <a:off x="2770632" y="2583772"/>
          <a:ext cx="6208776" cy="355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7766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77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B36EAD-BF05-C1F3-E754-175E60DF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923CE9-3676-D693-2BF8-1794EEEAF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46" y="2427606"/>
            <a:ext cx="10539139" cy="805873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Sudstvo</a:t>
            </a:r>
            <a:endParaRPr lang="pl-PL" sz="2800" dirty="0">
              <a:solidFill>
                <a:srgbClr val="EBEBE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0CFB94-8173-08A2-F374-F58F69BFB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871" y="3674990"/>
            <a:ext cx="6447129" cy="290099"/>
          </a:xfrm>
        </p:spPr>
        <p:txBody>
          <a:bodyPr>
            <a:noAutofit/>
          </a:bodyPr>
          <a:lstStyle/>
          <a:p>
            <a:pPr algn="l">
              <a:buClr>
                <a:srgbClr val="EBEBEB"/>
              </a:buClr>
            </a:pPr>
            <a:r>
              <a:rPr lang="sr-Latn-ME" sz="2000" dirty="0">
                <a:solidFill>
                  <a:srgbClr val="EAEAEA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 ISTRAŽIVANJA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8A4C6B-D2D4-2FAE-FC85-6146E0B8AAD3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/>
          </a:prstGeom>
          <a:gradFill flip="none" rotWithShape="1">
            <a:gsLst>
              <a:gs pos="2000">
                <a:srgbClr val="219EBC"/>
              </a:gs>
              <a:gs pos="39000">
                <a:srgbClr val="B2DEED"/>
              </a:gs>
              <a:gs pos="85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C7A34-4084-C3F2-2F53-9FC1650D2B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8" y="3124198"/>
            <a:ext cx="609604" cy="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3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EEABB-51B8-7927-ADF0-5A3D032FD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4CB670-F112-46E3-2CC5-16E506C75273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Jeste li ikada bili uključeni u sudki proces?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2421A7-9BAA-CDC7-F746-FEC194A2955C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053400-0B19-1C9D-1463-90378A14C340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89B487-955A-2DBB-8349-B33663D594EE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F7E598-0262-0096-65E0-FFF96A364C0A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545556-A738-1AF3-D2A2-1A2BDCDC6A04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F2F720-8775-4F82-9A27-080F6351A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64592"/>
              </p:ext>
            </p:extLst>
          </p:nvPr>
        </p:nvGraphicFramePr>
        <p:xfrm>
          <a:off x="1611985" y="1908256"/>
          <a:ext cx="8267306" cy="357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2CEE6A6-18A8-FA60-7F7F-E69A3764F150}"/>
              </a:ext>
            </a:extLst>
          </p:cNvPr>
          <p:cNvSpPr txBox="1"/>
          <p:nvPr/>
        </p:nvSpPr>
        <p:spPr>
          <a:xfrm>
            <a:off x="1311875" y="1032396"/>
            <a:ext cx="9061852" cy="70788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(68,8%)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nikada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sudski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 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6,6%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jeste</a:t>
            </a: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31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09AC9-3793-C409-AD0A-7C07FB34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812449-35F4-8BBC-9168-EA67ACC2164B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Kada se to posljednji put desilo?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732777-F08F-52D7-6D84-854C493E19B4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BFF020-2C51-8D75-FCA5-0FA207A19024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F55DF-8439-B4BD-F205-FA129809A6F6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70637-4DAC-2FA6-084C-856A13505CD5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243A95-6D16-F075-F4EB-1BA57AEB3C74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N=66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FAD1ABA-F797-44E5-B03D-F6DE3F3F3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892316"/>
              </p:ext>
            </p:extLst>
          </p:nvPr>
        </p:nvGraphicFramePr>
        <p:xfrm>
          <a:off x="2395979" y="2122857"/>
          <a:ext cx="7400041" cy="383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0EF07BD-0127-23E1-0907-C25EF3E6CA53}"/>
              </a:ext>
            </a:extLst>
          </p:cNvPr>
          <p:cNvSpPr txBox="1"/>
          <p:nvPr/>
        </p:nvSpPr>
        <p:spPr>
          <a:xfrm>
            <a:off x="1311875" y="953077"/>
            <a:ext cx="9720798" cy="101566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sudski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se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desilo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prethodnih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(43,9%)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ranije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(43,9%).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Tokom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posljednje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sudski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imalo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10,6%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02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2CAC-1A15-856D-09FE-821EAE21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46A4AF-8ABC-6BD4-C8F2-EC43CC6A2100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Kada se ovo desilo posljednjeg puta, da li je u pitanju bio: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9D74C-87DA-2C32-0701-40D293C1E3FE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E54D57-53A0-8EAD-6EAC-9234E8712FAB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8EB61-9B5A-A8C5-F1EA-0F4AE9B063DC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F8FB62-A3FA-9BDD-D9BD-3773D8FB185B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8E4A4D-480B-E85D-7072-0AA6BD46BFEE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N=66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49AE7C-0E70-4FCE-98F6-A00AA1722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518359"/>
              </p:ext>
            </p:extLst>
          </p:nvPr>
        </p:nvGraphicFramePr>
        <p:xfrm>
          <a:off x="2611225" y="2004079"/>
          <a:ext cx="6985261" cy="386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395005-338D-03E1-6E2D-B5E2AB51438D}"/>
              </a:ext>
            </a:extLst>
          </p:cNvPr>
          <p:cNvSpPr txBox="1"/>
          <p:nvPr/>
        </p:nvSpPr>
        <p:spPr>
          <a:xfrm>
            <a:off x="1311875" y="915907"/>
            <a:ext cx="9897983" cy="101566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sz="2000" dirty="0" err="1">
                <a:latin typeface="Franklin Gothic Book" panose="020B0503020102020204" pitchFamily="34" charset="0"/>
              </a:rPr>
              <a:t>Najviše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ispitanika</a:t>
            </a:r>
            <a:r>
              <a:rPr lang="en-US" sz="2000" dirty="0">
                <a:latin typeface="Franklin Gothic Book" panose="020B0503020102020204" pitchFamily="34" charset="0"/>
              </a:rPr>
              <a:t> (47,0%) </a:t>
            </a:r>
            <a:r>
              <a:rPr lang="en-US" sz="2000" dirty="0" err="1">
                <a:latin typeface="Franklin Gothic Book" panose="020B0503020102020204" pitchFamily="34" charset="0"/>
              </a:rPr>
              <a:t>navodi</a:t>
            </a:r>
            <a:r>
              <a:rPr lang="en-US" sz="2000" dirty="0">
                <a:latin typeface="Franklin Gothic Book" panose="020B0503020102020204" pitchFamily="34" charset="0"/>
              </a:rPr>
              <a:t> da je </a:t>
            </a:r>
            <a:r>
              <a:rPr lang="en-US" sz="2000" dirty="0" err="1">
                <a:latin typeface="Franklin Gothic Book" panose="020B0503020102020204" pitchFamily="34" charset="0"/>
              </a:rPr>
              <a:t>posljednji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sudski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proces</a:t>
            </a:r>
            <a:r>
              <a:rPr lang="en-US" sz="2000" dirty="0">
                <a:latin typeface="Franklin Gothic Book" panose="020B0503020102020204" pitchFamily="34" charset="0"/>
              </a:rPr>
              <a:t> u </a:t>
            </a:r>
            <a:r>
              <a:rPr lang="en-US" sz="2000" dirty="0" err="1">
                <a:latin typeface="Franklin Gothic Book" panose="020B0503020102020204" pitchFamily="34" charset="0"/>
              </a:rPr>
              <a:t>kojem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su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učestvovali</a:t>
            </a:r>
            <a:r>
              <a:rPr lang="en-US" sz="2000" dirty="0">
                <a:latin typeface="Franklin Gothic Book" panose="020B0503020102020204" pitchFamily="34" charset="0"/>
              </a:rPr>
              <a:t> bio </a:t>
            </a:r>
            <a:r>
              <a:rPr lang="en-US" sz="2000" dirty="0" err="1">
                <a:latin typeface="Franklin Gothic Book" panose="020B0503020102020204" pitchFamily="34" charset="0"/>
              </a:rPr>
              <a:t>građanski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predmet</a:t>
            </a:r>
            <a:r>
              <a:rPr lang="en-US" sz="2000" dirty="0">
                <a:latin typeface="Franklin Gothic Book" panose="020B0503020102020204" pitchFamily="34" charset="0"/>
              </a:rPr>
              <a:t>. </a:t>
            </a:r>
            <a:r>
              <a:rPr lang="en-US" sz="2000" dirty="0" err="1">
                <a:latin typeface="Franklin Gothic Book" panose="020B0503020102020204" pitchFamily="34" charset="0"/>
              </a:rPr>
              <a:t>Porodični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predmeti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činili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su</a:t>
            </a:r>
            <a:r>
              <a:rPr lang="en-US" sz="2000" dirty="0">
                <a:latin typeface="Franklin Gothic Book" panose="020B0503020102020204" pitchFamily="34" charset="0"/>
              </a:rPr>
              <a:t> 37,9% </a:t>
            </a:r>
            <a:r>
              <a:rPr lang="en-US" sz="2000" dirty="0" err="1">
                <a:latin typeface="Franklin Gothic Book" panose="020B0503020102020204" pitchFamily="34" charset="0"/>
              </a:rPr>
              <a:t>slučajeva</a:t>
            </a:r>
            <a:r>
              <a:rPr lang="en-US" sz="2000" dirty="0">
                <a:latin typeface="Franklin Gothic Book" panose="020B0503020102020204" pitchFamily="34" charset="0"/>
              </a:rPr>
              <a:t>, </a:t>
            </a:r>
            <a:r>
              <a:rPr lang="en-US" sz="2000" dirty="0" err="1">
                <a:latin typeface="Franklin Gothic Book" panose="020B0503020102020204" pitchFamily="34" charset="0"/>
              </a:rPr>
              <a:t>dok</a:t>
            </a:r>
            <a:r>
              <a:rPr lang="en-US" sz="2000" dirty="0">
                <a:latin typeface="Franklin Gothic Book" panose="020B0503020102020204" pitchFamily="34" charset="0"/>
              </a:rPr>
              <a:t> je 15,2% </a:t>
            </a:r>
            <a:r>
              <a:rPr lang="en-US" sz="2000" dirty="0" err="1">
                <a:latin typeface="Franklin Gothic Book" panose="020B0503020102020204" pitchFamily="34" charset="0"/>
              </a:rPr>
              <a:t>ispitanika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bilo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uključeno</a:t>
            </a:r>
            <a:r>
              <a:rPr lang="en-US" sz="2000" dirty="0">
                <a:latin typeface="Franklin Gothic Book" panose="020B0503020102020204" pitchFamily="34" charset="0"/>
              </a:rPr>
              <a:t> u </a:t>
            </a:r>
            <a:r>
              <a:rPr lang="en-US" sz="2000" dirty="0" err="1">
                <a:latin typeface="Franklin Gothic Book" panose="020B0503020102020204" pitchFamily="34" charset="0"/>
              </a:rPr>
              <a:t>krivični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postupak</a:t>
            </a:r>
            <a:r>
              <a:rPr lang="en-US" sz="2000" dirty="0">
                <a:latin typeface="Franklin Gothic Book" panose="020B0503020102020204" pitchFamily="34" charset="0"/>
              </a:rPr>
              <a:t>.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27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E8B68-7EF1-EB43-1DB1-51D5043D1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9C8337-CE5D-4609-BFF1-1359CDE45842}"/>
              </a:ext>
            </a:extLst>
          </p:cNvPr>
          <p:cNvSpPr txBox="1"/>
          <p:nvPr/>
        </p:nvSpPr>
        <p:spPr>
          <a:xfrm>
            <a:off x="1311875" y="176003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Kada se to desilo prethodnog puta, da li mislite je li bilo mogućnosti da utičete na ishod tužbe na bilo koji način, bilo uslugama (poklon, novac) ili putem korišćenja veza?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D1DF98-B8BC-DAA9-641A-49A9AA9B595A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C11AC8-7514-F80A-0503-8020B9EC39EF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1298DA-44FA-BA80-DF9C-6D7D18D5693B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CBB35-5C72-06EF-35E1-BDC6A4A15FA1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6CE94E-B700-B6C0-717A-264CE293CFE9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N=66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4C2B25-9211-4C8B-AD07-5C0DDF29B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276179"/>
              </p:ext>
            </p:extLst>
          </p:nvPr>
        </p:nvGraphicFramePr>
        <p:xfrm>
          <a:off x="1922018" y="2343989"/>
          <a:ext cx="7861955" cy="364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3ECF006-C309-4375-49CC-BA21D1F9ABF6}"/>
              </a:ext>
            </a:extLst>
          </p:cNvPr>
          <p:cNvSpPr txBox="1"/>
          <p:nvPr/>
        </p:nvSpPr>
        <p:spPr>
          <a:xfrm>
            <a:off x="1311875" y="1332004"/>
            <a:ext cx="9877741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Trećina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(33,3%)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donekle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uticati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tužbe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putem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novca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9,1%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vjeruje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to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Suprotno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tome, 24,2%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to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13,6%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uvjereno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nemoguće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Petina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(19,7%)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imala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C8A48B-5FF3-0421-2D4A-6DA5AE804B59}"/>
              </a:ext>
            </a:extLst>
          </p:cNvPr>
          <p:cNvSpPr/>
          <p:nvPr/>
        </p:nvSpPr>
        <p:spPr>
          <a:xfrm>
            <a:off x="5274646" y="2458107"/>
            <a:ext cx="4995336" cy="1284285"/>
          </a:xfrm>
          <a:prstGeom prst="rect">
            <a:avLst/>
          </a:prstGeom>
          <a:noFill/>
          <a:ln w="19050">
            <a:solidFill>
              <a:srgbClr val="219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2823B-9B34-C6FF-AAFA-663897B0379A}"/>
              </a:ext>
            </a:extLst>
          </p:cNvPr>
          <p:cNvSpPr/>
          <p:nvPr/>
        </p:nvSpPr>
        <p:spPr>
          <a:xfrm>
            <a:off x="5274646" y="3927320"/>
            <a:ext cx="4995336" cy="1247872"/>
          </a:xfrm>
          <a:prstGeom prst="rect">
            <a:avLst/>
          </a:prstGeom>
          <a:noFill/>
          <a:ln w="1905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A7E3D-73C3-7629-BF1A-C05C423B3845}"/>
              </a:ext>
            </a:extLst>
          </p:cNvPr>
          <p:cNvSpPr txBox="1"/>
          <p:nvPr/>
        </p:nvSpPr>
        <p:spPr>
          <a:xfrm>
            <a:off x="9517512" y="2468461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64B3D3"/>
                </a:solidFill>
              </a:rPr>
              <a:t>42,4%</a:t>
            </a:r>
            <a:endParaRPr lang="en-US" dirty="0">
              <a:solidFill>
                <a:srgbClr val="64B3D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DD4B8-9FE4-A09B-33CE-C087F05C4580}"/>
              </a:ext>
            </a:extLst>
          </p:cNvPr>
          <p:cNvSpPr txBox="1"/>
          <p:nvPr/>
        </p:nvSpPr>
        <p:spPr>
          <a:xfrm>
            <a:off x="9587934" y="4764498"/>
            <a:ext cx="1504939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37,8%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1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77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6231E-2159-A742-9DAE-7786B888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73C782-F708-4DB2-EB40-A759E6EB1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46" y="2427606"/>
            <a:ext cx="10539139" cy="805873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Siva </a:t>
            </a:r>
            <a:r>
              <a:rPr lang="en-US" sz="2800" dirty="0" err="1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ekonomija</a:t>
            </a:r>
            <a:endParaRPr lang="pl-PL" sz="2800" dirty="0">
              <a:solidFill>
                <a:srgbClr val="EBEBE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F47B8DFA-C788-047A-C168-4CA57A807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871" y="3674990"/>
            <a:ext cx="6447129" cy="290099"/>
          </a:xfrm>
        </p:spPr>
        <p:txBody>
          <a:bodyPr>
            <a:noAutofit/>
          </a:bodyPr>
          <a:lstStyle/>
          <a:p>
            <a:pPr algn="l">
              <a:buClr>
                <a:srgbClr val="EBEBEB"/>
              </a:buClr>
            </a:pPr>
            <a:r>
              <a:rPr lang="sr-Latn-ME" sz="2000" dirty="0">
                <a:solidFill>
                  <a:srgbClr val="EAEAEA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 ISTRAŽIVANJA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9A4309-A756-4929-DAB9-E6BF78190FD4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/>
          </a:prstGeom>
          <a:gradFill flip="none" rotWithShape="1">
            <a:gsLst>
              <a:gs pos="2000">
                <a:srgbClr val="219EBC"/>
              </a:gs>
              <a:gs pos="39000">
                <a:srgbClr val="B2DEED"/>
              </a:gs>
              <a:gs pos="85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48F8C-8978-576A-71F1-E632F19A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8" y="3124198"/>
            <a:ext cx="609604" cy="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1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2717-67A2-C8A2-E7AA-61BE2734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EF80D2-6D02-032D-EB6F-2AE3344B09F3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li ste prethodnog mjeseca obavljali sljedeće aktivnosti: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E40FF1-0E41-160D-857A-899304BD085C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4F80DF-1AA2-CA6A-A78B-B330FF521ABD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8ECE5-7D12-BA23-E55F-28F8F6247579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BD8582-D678-26C7-A021-0903CE22B64B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FF15083-3261-9A97-713C-CD40B4CA2002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A59910-5808-68B8-A240-53352D700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128079"/>
              </p:ext>
            </p:extLst>
          </p:nvPr>
        </p:nvGraphicFramePr>
        <p:xfrm>
          <a:off x="1593129" y="953077"/>
          <a:ext cx="9294829" cy="505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38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77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2DF6E1-E926-878C-79FC-9F0B6636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46" y="2427606"/>
            <a:ext cx="10539139" cy="805873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Stavovi o zastupljenosti </a:t>
            </a:r>
            <a:r>
              <a:rPr lang="en-US" sz="2800" dirty="0" err="1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pl-PL" sz="2800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(ne)</a:t>
            </a:r>
            <a:r>
              <a:rPr lang="pl-PL" sz="2800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tolerancija prema korupciji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5C611E1-18AC-CC2D-DF7B-DDA306A65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871" y="3674990"/>
            <a:ext cx="6447129" cy="290099"/>
          </a:xfrm>
        </p:spPr>
        <p:txBody>
          <a:bodyPr>
            <a:noAutofit/>
          </a:bodyPr>
          <a:lstStyle/>
          <a:p>
            <a:pPr algn="l">
              <a:buClr>
                <a:srgbClr val="EBEBEB"/>
              </a:buClr>
            </a:pPr>
            <a:r>
              <a:rPr lang="sr-Latn-ME" sz="2000" dirty="0">
                <a:solidFill>
                  <a:srgbClr val="EAEAEA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 ISTRAŽIVANJA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6C7109-EE1C-88EE-30F1-48A790FD940B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/>
          </a:prstGeom>
          <a:gradFill flip="none" rotWithShape="1">
            <a:gsLst>
              <a:gs pos="2000">
                <a:srgbClr val="219EBC"/>
              </a:gs>
              <a:gs pos="39000">
                <a:srgbClr val="B2DEED"/>
              </a:gs>
              <a:gs pos="85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D874F-A2C5-6FB5-E748-D2C82FC603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8" y="3124198"/>
            <a:ext cx="609604" cy="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82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98B04-CC75-C895-BA93-FD83ED62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69355D-95D5-B5F4-CB1F-282FC5AB3363}"/>
              </a:ext>
            </a:extLst>
          </p:cNvPr>
          <p:cNvSpPr txBox="1"/>
          <p:nvPr/>
        </p:nvSpPr>
        <p:spPr>
          <a:xfrm>
            <a:off x="1311875" y="402757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Približno koliko dana tokom prethodnog mjeseca ste bili uključeni u te aktivnosti: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8F593-181E-1235-EA7C-9428A61624AD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442EB1-9ABB-186E-5A21-079754968854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9F9768-26A7-17CD-416E-CDEB4A728EF0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6FC4E9-FF54-6117-7BEA-1AD66394D49E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4AAD44-BCC2-543A-863F-ACA20E19EDB2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N=557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A74CFA-1E96-1693-2904-CBF891A07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255643"/>
              </p:ext>
            </p:extLst>
          </p:nvPr>
        </p:nvGraphicFramePr>
        <p:xfrm>
          <a:off x="1600511" y="1233754"/>
          <a:ext cx="9203725" cy="486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286B96-0A09-4D13-FD79-06DD18B29B05}"/>
              </a:ext>
            </a:extLst>
          </p:cNvPr>
          <p:cNvSpPr txBox="1"/>
          <p:nvPr/>
        </p:nvSpPr>
        <p:spPr>
          <a:xfrm>
            <a:off x="798610" y="1611985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N=271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E40F5-3FF4-2313-7510-C26DB62A82C2}"/>
              </a:ext>
            </a:extLst>
          </p:cNvPr>
          <p:cNvSpPr txBox="1"/>
          <p:nvPr/>
        </p:nvSpPr>
        <p:spPr>
          <a:xfrm>
            <a:off x="785539" y="2426989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B18D7-BE3A-37BE-C02F-AA74332EB7A1}"/>
              </a:ext>
            </a:extLst>
          </p:cNvPr>
          <p:cNvSpPr txBox="1"/>
          <p:nvPr/>
        </p:nvSpPr>
        <p:spPr>
          <a:xfrm>
            <a:off x="798610" y="3244335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N=92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59262-2E0A-4DCE-0EF3-9805F5075B41}"/>
              </a:ext>
            </a:extLst>
          </p:cNvPr>
          <p:cNvSpPr txBox="1"/>
          <p:nvPr/>
        </p:nvSpPr>
        <p:spPr>
          <a:xfrm>
            <a:off x="811774" y="4117949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C5C92-65A0-4EE3-59C8-3BFA6C9D560B}"/>
              </a:ext>
            </a:extLst>
          </p:cNvPr>
          <p:cNvSpPr txBox="1"/>
          <p:nvPr/>
        </p:nvSpPr>
        <p:spPr>
          <a:xfrm>
            <a:off x="798610" y="4948946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N=44</a:t>
            </a:r>
          </a:p>
        </p:txBody>
      </p:sp>
    </p:spTree>
    <p:extLst>
      <p:ext uri="{BB962C8B-B14F-4D97-AF65-F5344CB8AC3E}">
        <p14:creationId xmlns:p14="http://schemas.microsoft.com/office/powerpoint/2010/main" val="3136934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746F2-C4F1-7389-F293-43209C699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B84461-37F2-6D77-05AC-30537B137DB5}"/>
              </a:ext>
            </a:extLst>
          </p:cNvPr>
          <p:cNvSpPr txBox="1"/>
          <p:nvPr/>
        </p:nvSpPr>
        <p:spPr>
          <a:xfrm>
            <a:off x="1311875" y="402757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li Vi lično imate pisani ugovor sa poslodavcem na Vašem glavnom poslu?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2101B-33D0-29E8-9305-5DBEC15F5B33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B9FF4F-63A9-AAD5-6DE7-E2013DB36D4A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D28729-3728-E6AD-08FC-63465085A89D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C6EFA2-98A8-84CE-B5A8-3F9E0FA12E2E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5FBE257-3F96-4F5D-65CA-C76DD58DDBE8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N=400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B0F0FD-C022-432C-9444-257C7B2E9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187630"/>
              </p:ext>
            </p:extLst>
          </p:nvPr>
        </p:nvGraphicFramePr>
        <p:xfrm>
          <a:off x="3038760" y="1709668"/>
          <a:ext cx="5986463" cy="429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02FEE0-367C-8CC0-3F23-E0501A5F74B9}"/>
              </a:ext>
            </a:extLst>
          </p:cNvPr>
          <p:cNvSpPr txBox="1"/>
          <p:nvPr/>
        </p:nvSpPr>
        <p:spPr>
          <a:xfrm>
            <a:off x="1449035" y="1233754"/>
            <a:ext cx="9643838" cy="70788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73% ispitanika navodi da ima potpisan ugovor sa poslodavcem,dok 13,5% navodi da nema.  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9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7AE12-6226-3553-167F-D495BDBCE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CA49C0-18B0-7EE9-205E-CEFD58B6D382}"/>
              </a:ext>
            </a:extLst>
          </p:cNvPr>
          <p:cNvSpPr txBox="1"/>
          <p:nvPr/>
        </p:nvSpPr>
        <p:spPr>
          <a:xfrm>
            <a:off x="1311875" y="334048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li je stvarna zarada na vašem glavnom poslu koji ste primili prethodnog mjeseca veća od one koja je nažnačena u ugovoru sa vašim poslodavcem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?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133B2-D6B7-DDEE-3304-02F573C407E5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5CEDBF-B202-D97F-AF33-33414C2E8B1E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FDE419-BFEB-EA78-32D6-E4E336777E9B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33B1CB-FE6A-E613-CC43-241300AAA046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14731D-7FF2-DFEB-54F9-641A5D5D0E38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N=292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52750-2899-99EF-C564-202F46C7EFD8}"/>
              </a:ext>
            </a:extLst>
          </p:cNvPr>
          <p:cNvSpPr txBox="1"/>
          <p:nvPr/>
        </p:nvSpPr>
        <p:spPr>
          <a:xfrm>
            <a:off x="1449035" y="1253700"/>
            <a:ext cx="9780998" cy="70788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 ispitanicima koji imaju potpisan ugovor sa poslodavcem, 6,5% ističe da je stvarna zarada koju primaju veća od one koja je naznačena u ugovoru. 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2AFEE7-E7CA-433D-9F37-BB86F55DC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673394"/>
              </p:ext>
            </p:extLst>
          </p:nvPr>
        </p:nvGraphicFramePr>
        <p:xfrm>
          <a:off x="3493009" y="1892809"/>
          <a:ext cx="5221224" cy="414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5076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3D7B9-5657-0B61-CD77-015982D0F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413539-1AA7-968A-4DCE-83BB2C29C655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li imate pokriveno socijalno osiguranje na Vašem glavnom poslu?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757DCE-AA41-45AA-174A-39ABF0E7F30F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D7C861-12FB-C791-506F-A78F404141CE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888763-702A-1735-D3CE-42F97BA4918A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EEAF57-FAFF-0A78-99C7-7660D6EF3310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DE7BEC7-5A3F-AEA1-55E6-13B123D33A8A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N=400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172493-9F41-4A10-B292-9015D1062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922857"/>
              </p:ext>
            </p:extLst>
          </p:nvPr>
        </p:nvGraphicFramePr>
        <p:xfrm>
          <a:off x="1645013" y="1090142"/>
          <a:ext cx="8901973" cy="520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2954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7133-385A-5B8F-D97A-75015D656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C2675C-ACC0-C8ED-9D65-0B393FCCC1DC}"/>
              </a:ext>
            </a:extLst>
          </p:cNvPr>
          <p:cNvSpPr txBox="1"/>
          <p:nvPr/>
        </p:nvSpPr>
        <p:spPr>
          <a:xfrm>
            <a:off x="1311875" y="402757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kom osnovu vam se isplaćuje vaše socijalno osiguranje na Vašem glavnom poslu?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BD07E-8CE5-3B97-360A-F5CAF76A837D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9264F0-8018-8A71-6944-827368390509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3754E9-CECC-B43A-984E-F33D26B6244F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210FB3-5326-E1F2-94DA-48C09396ECB1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229A3-1508-17C9-6113-92A86E5F2D2E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N=330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5E30940-759F-4526-8C7F-776646825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23776"/>
              </p:ext>
            </p:extLst>
          </p:nvPr>
        </p:nvGraphicFramePr>
        <p:xfrm>
          <a:off x="2121408" y="1322409"/>
          <a:ext cx="8083296" cy="477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99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E7F99-FAB4-0258-96AA-EDB8F294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CD88BD-6C33-6EFB-AD3E-0D2400F07857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li imate pokriveno socijalno osiguranje na Vašem glavnom poslu?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86F901-A4F2-30DD-C4E9-92DCC08198B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F6E0FD-F01D-7D18-0A1A-B50B8C23978F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AF1F33-05D0-4FE5-E765-EF6BF93D3CFA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954073-A69C-CA6F-0FD0-FCAB026B76DF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EEC9B3-3D0A-0437-416B-51EA6DC9285B}"/>
              </a:ext>
            </a:extLst>
          </p:cNvPr>
          <p:cNvSpPr txBox="1"/>
          <p:nvPr/>
        </p:nvSpPr>
        <p:spPr>
          <a:xfrm>
            <a:off x="146304" y="645524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98BCB1-50E0-51B8-438E-740C5DFE0B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208794"/>
              </p:ext>
            </p:extLst>
          </p:nvPr>
        </p:nvGraphicFramePr>
        <p:xfrm>
          <a:off x="2084832" y="1322410"/>
          <a:ext cx="8092439" cy="469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0251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0C68-7ACC-353A-253C-4BD1AF1F1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93CBC2-90BD-F4CB-BDB8-6F79D3396A69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li imate pokriveno zdravstveno osiguranje na Vašem glavnom poslu?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099C0D-0EAD-AC73-7D7D-EAE626814699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4208F7-BB5E-9542-FFBC-7D382CBF295E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8A3F81-0F39-4F93-6F64-24E912772323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58191B-0852-95D7-C2C9-3481066562BB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0C63749-47E6-457F-8CDB-CAA4BA257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303018"/>
              </p:ext>
            </p:extLst>
          </p:nvPr>
        </p:nvGraphicFramePr>
        <p:xfrm>
          <a:off x="1311875" y="1095256"/>
          <a:ext cx="9715789" cy="478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396C6F-5CCB-3A58-06A3-1BCB2A5CF232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N=400</a:t>
            </a:r>
          </a:p>
        </p:txBody>
      </p:sp>
    </p:spTree>
    <p:extLst>
      <p:ext uri="{BB962C8B-B14F-4D97-AF65-F5344CB8AC3E}">
        <p14:creationId xmlns:p14="http://schemas.microsoft.com/office/powerpoint/2010/main" val="134928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05D7-D67A-64A8-29EF-828AE787B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C692A0-E7E6-8239-7374-5DF219253146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Da li imate pokriveno zdravstveno osiguranje na Vašem glavnom poslu?*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F89B5-1E4C-93E0-392A-1649986748A4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A9A4E-14BC-C808-3DE1-6F98B9B71112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633DE4-204B-D375-B321-BB72662169B7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46185C-9FC8-BEC1-0787-04017C89A38F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6AD3C5F-148D-900F-A5D3-490BDA383155}"/>
              </a:ext>
            </a:extLst>
          </p:cNvPr>
          <p:cNvSpPr txBox="1"/>
          <p:nvPr/>
        </p:nvSpPr>
        <p:spPr>
          <a:xfrm>
            <a:off x="868680" y="6409237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535788-EC2F-2CE0-3FFD-7AF222D66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604212"/>
              </p:ext>
            </p:extLst>
          </p:nvPr>
        </p:nvGraphicFramePr>
        <p:xfrm>
          <a:off x="1655064" y="1021948"/>
          <a:ext cx="9326880" cy="499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EF4D88-B5AD-7CE4-1B96-DBC1A4381F4B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N=400</a:t>
            </a:r>
          </a:p>
        </p:txBody>
      </p:sp>
    </p:spTree>
    <p:extLst>
      <p:ext uri="{BB962C8B-B14F-4D97-AF65-F5344CB8AC3E}">
        <p14:creationId xmlns:p14="http://schemas.microsoft.com/office/powerpoint/2010/main" val="1684392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77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FC1D0-4B87-5421-433A-3B302207D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D94CC8-51B9-A23A-1CA7-CDC5B1DAB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46" y="2427606"/>
            <a:ext cx="10539139" cy="805873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Informisanje</a:t>
            </a:r>
            <a:endParaRPr lang="pl-PL" sz="2800" dirty="0">
              <a:solidFill>
                <a:srgbClr val="EBEBE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4709960-3B15-8A69-AF21-91C7B62E3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871" y="3674990"/>
            <a:ext cx="6447129" cy="290099"/>
          </a:xfrm>
        </p:spPr>
        <p:txBody>
          <a:bodyPr>
            <a:noAutofit/>
          </a:bodyPr>
          <a:lstStyle/>
          <a:p>
            <a:pPr algn="l">
              <a:buClr>
                <a:srgbClr val="EBEBEB"/>
              </a:buClr>
            </a:pPr>
            <a:r>
              <a:rPr lang="sr-Latn-ME" sz="2000" dirty="0">
                <a:solidFill>
                  <a:srgbClr val="EAEAEA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 ISTRAŽIVANJA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2337B-08B8-0717-4CCC-0872F2C52598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/>
          </a:prstGeom>
          <a:gradFill flip="none" rotWithShape="1">
            <a:gsLst>
              <a:gs pos="2000">
                <a:srgbClr val="219EBC"/>
              </a:gs>
              <a:gs pos="39000">
                <a:srgbClr val="B2DEED"/>
              </a:gs>
              <a:gs pos="85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6822C-9AED-2716-CC41-4BD2C392433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8" y="3124198"/>
            <a:ext cx="609604" cy="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547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D24D-29D0-BC74-4BE8-6A2471BEB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D22502-AC49-919B-6A7C-5DEFDA597B81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Koliko često koristite internet?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2F5A71-1CC6-4517-0EEE-605C0390EC8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DA2623-F408-C608-74C3-59351D46F892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79091F-6E71-5A44-9FED-BCA3212BD754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590AA9-A1BC-23EC-79AF-26F0CFF96994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F38E5F-6DA4-01CF-083D-DE1BFAAF573A}"/>
              </a:ext>
            </a:extLst>
          </p:cNvPr>
          <p:cNvSpPr txBox="1"/>
          <p:nvPr/>
        </p:nvSpPr>
        <p:spPr>
          <a:xfrm>
            <a:off x="1365215" y="946992"/>
            <a:ext cx="9568250" cy="70788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Najveći broj ispitanika (74,5% njih) navodi da koristi internet više puta u toku dana, dok 14,6% koristi internet najmanje jednom sedmično.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2E205-F6EB-DAB9-77E6-D0ACB98C3618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8064DA-53D3-8916-0ED3-93D891E22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016717"/>
              </p:ext>
            </p:extLst>
          </p:nvPr>
        </p:nvGraphicFramePr>
        <p:xfrm>
          <a:off x="1647444" y="1737448"/>
          <a:ext cx="8897112" cy="421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518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240B2D-3B97-679C-87A7-65CBA95282AB}"/>
              </a:ext>
            </a:extLst>
          </p:cNvPr>
          <p:cNvSpPr txBox="1"/>
          <p:nvPr/>
        </p:nvSpPr>
        <p:spPr>
          <a:xfrm>
            <a:off x="1311875" y="244212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koliko je korupcija zastupljena među službenicima u javnom sektoru?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748E9A-8340-9A38-667E-04D5E5868F18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A9A803-CF69-4214-B12C-1D94CE5B05D6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934209-1094-F8B4-D3D6-63526CC53A15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31325E-B3B5-3AFB-6431-E54A198A99DC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BBF4F2-6B87-889D-EBB0-8D185F2845E7}"/>
              </a:ext>
            </a:extLst>
          </p:cNvPr>
          <p:cNvSpPr txBox="1"/>
          <p:nvPr/>
        </p:nvSpPr>
        <p:spPr>
          <a:xfrm>
            <a:off x="1311876" y="1001806"/>
            <a:ext cx="10163844" cy="101566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zastupljena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službenicima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javnom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Tako, 7,8%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navodi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skoro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31,3% da je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riječ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većini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34,3% o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manjem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broju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službenika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2,5%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jedva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iko</a:t>
            </a:r>
            <a:r>
              <a:rPr lang="en-US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</a:t>
            </a:r>
            <a:r>
              <a:rPr lang="sr-Latn-ME" sz="20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FAD4E-18F6-F92A-5EB3-ECB3BF6A8D91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7B5176-8C77-C662-DD88-8EBE7A2B7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297976"/>
              </p:ext>
            </p:extLst>
          </p:nvPr>
        </p:nvGraphicFramePr>
        <p:xfrm>
          <a:off x="2098351" y="1841823"/>
          <a:ext cx="8208045" cy="426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B56C36-2287-FA2F-F81B-D2828A9CEFAA}"/>
              </a:ext>
            </a:extLst>
          </p:cNvPr>
          <p:cNvSpPr txBox="1"/>
          <p:nvPr/>
        </p:nvSpPr>
        <p:spPr>
          <a:xfrm>
            <a:off x="2273809" y="2142320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219EBC"/>
                </a:solidFill>
              </a:rPr>
              <a:t>39,1%</a:t>
            </a:r>
            <a:endParaRPr lang="en-US" dirty="0">
              <a:solidFill>
                <a:srgbClr val="219EB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F2C81-0801-3FAA-912D-41D4EE23939F}"/>
              </a:ext>
            </a:extLst>
          </p:cNvPr>
          <p:cNvSpPr txBox="1"/>
          <p:nvPr/>
        </p:nvSpPr>
        <p:spPr>
          <a:xfrm>
            <a:off x="7830313" y="2174160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FB8500"/>
                </a:solidFill>
              </a:rPr>
              <a:t>36,8%</a:t>
            </a:r>
            <a:endParaRPr lang="en-US" dirty="0">
              <a:solidFill>
                <a:srgbClr val="FB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301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A5B6B-F583-43AF-C90C-9FD7C300B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F06DB-52E4-1CCD-D6D2-01D6F97FA10B}"/>
              </a:ext>
            </a:extLst>
          </p:cNvPr>
          <p:cNvSpPr txBox="1"/>
          <p:nvPr/>
        </p:nvSpPr>
        <p:spPr>
          <a:xfrm>
            <a:off x="1311875" y="402757"/>
            <a:ext cx="9780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Koliko često koristite ili pratite sljedeće aplikacije i internet stranice?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BEA781-EC6F-682B-CCF9-D66872FF041C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36897-3061-794A-379F-12C9F96845D5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EF1AA-6661-9E07-B6A2-04333799EF1D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E6A691-402E-7995-F1FB-0B0D71F0DA58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A99B6B4-82AA-9261-0C18-157872BAE722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E98244-9B03-B9C8-10FC-E08DAF1A5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576303"/>
              </p:ext>
            </p:extLst>
          </p:nvPr>
        </p:nvGraphicFramePr>
        <p:xfrm>
          <a:off x="441994" y="858232"/>
          <a:ext cx="10887422" cy="527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8599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11CFD-2485-8820-6793-51518C57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043116-CF48-A085-E6CF-826415D5AE89}"/>
              </a:ext>
            </a:extLst>
          </p:cNvPr>
          <p:cNvSpPr txBox="1"/>
          <p:nvPr/>
        </p:nvSpPr>
        <p:spPr>
          <a:xfrm>
            <a:off x="1311875" y="111885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Navedite u kojoj mjeri imate povjerenja u osobe iz različitih grupa. Možete li, za svaku od njih, reći da li im u potpunosti vjerujete, djelimično vjerujete, ne vjerujete u većoj mjeri ili im uopšte ne vjerujete?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8C1C80-E5D5-A6DB-15CC-7E0B4626E61A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B2FB20-E5B0-A7D3-9D1B-FFEB0F0C5FA5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D84C6E-616E-C00E-014A-5EEC0781EFBB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4E247-4CCE-6D75-EDA6-920252966275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438558-BA22-0076-7CB0-CD89C891EA83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A4F0F0-B993-461C-53E7-D5E13AA3C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540590"/>
              </p:ext>
            </p:extLst>
          </p:nvPr>
        </p:nvGraphicFramePr>
        <p:xfrm>
          <a:off x="7910" y="1312214"/>
          <a:ext cx="10872215" cy="479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6379B9-9C21-4D64-2930-7CF8AC8B8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44049"/>
              </p:ext>
            </p:extLst>
          </p:nvPr>
        </p:nvGraphicFramePr>
        <p:xfrm>
          <a:off x="9109456" y="1021410"/>
          <a:ext cx="2869184" cy="464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592">
                  <a:extLst>
                    <a:ext uri="{9D8B030D-6E8A-4147-A177-3AD203B41FA5}">
                      <a16:colId xmlns:a16="http://schemas.microsoft.com/office/drawing/2014/main" val="2164806509"/>
                    </a:ext>
                  </a:extLst>
                </a:gridCol>
                <a:gridCol w="1434592">
                  <a:extLst>
                    <a:ext uri="{9D8B030D-6E8A-4147-A177-3AD203B41FA5}">
                      <a16:colId xmlns:a16="http://schemas.microsoft.com/office/drawing/2014/main" val="3296012001"/>
                    </a:ext>
                  </a:extLst>
                </a:gridCol>
              </a:tblGrid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Potpuno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umjereno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povjerenje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Malo/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nimalo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povjerenja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9932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9,1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38,9%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76091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56,6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38,7%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844125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55,2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37,8%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78593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51,7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45,2%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74925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50,7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46,3%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07358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48,9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47,2%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511310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5,9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50,2%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35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2547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C8AF0-52F6-1B96-2ED7-34A197E0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00598A-71EF-F902-066D-CB395BADE6D8}"/>
              </a:ext>
            </a:extLst>
          </p:cNvPr>
          <p:cNvSpPr txBox="1"/>
          <p:nvPr/>
        </p:nvSpPr>
        <p:spPr>
          <a:xfrm>
            <a:off x="1311875" y="119535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Navedite u kojoj mjeri imate povjerenja u osobe iz različitih grupa. Možete li, za svaku od njih, reći da li im u potpunosti vjerujete, djelimično vjerujete, ne vjerujete u većoj mjeri ili im uopšte ne vjerujete?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962394-CD6E-8CE8-E93F-A5BFD5892AD9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FE8B20-BB2A-83E1-9646-675A20EDD237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B4149F-7674-975E-2A86-9E78E5065264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C6008F-F83B-0D71-4BE5-E5EFB869614F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E58604-89F5-83A3-B370-CCEDF4E9D614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E5D33F-65EA-2683-A02B-E115930BD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81058"/>
              </p:ext>
            </p:extLst>
          </p:nvPr>
        </p:nvGraphicFramePr>
        <p:xfrm>
          <a:off x="118873" y="1306558"/>
          <a:ext cx="9191752" cy="486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940E7D-AE2F-6E68-E02B-B9741321E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72797"/>
              </p:ext>
            </p:extLst>
          </p:nvPr>
        </p:nvGraphicFramePr>
        <p:xfrm>
          <a:off x="9109456" y="1048842"/>
          <a:ext cx="2814320" cy="464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160">
                  <a:extLst>
                    <a:ext uri="{9D8B030D-6E8A-4147-A177-3AD203B41FA5}">
                      <a16:colId xmlns:a16="http://schemas.microsoft.com/office/drawing/2014/main" val="2164806509"/>
                    </a:ext>
                  </a:extLst>
                </a:gridCol>
                <a:gridCol w="1407160">
                  <a:extLst>
                    <a:ext uri="{9D8B030D-6E8A-4147-A177-3AD203B41FA5}">
                      <a16:colId xmlns:a16="http://schemas.microsoft.com/office/drawing/2014/main" val="3296012001"/>
                    </a:ext>
                  </a:extLst>
                </a:gridCol>
              </a:tblGrid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Potpuno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umjereno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povjerenje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Malo/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nimalo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povjerenja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9932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41,9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51,9%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76091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40,1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54,1%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844125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39,4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57,6%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78593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39,4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57,1%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74925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39,0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57,1%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073581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37,0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59,8%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511310"/>
                  </a:ext>
                </a:extLst>
              </a:tr>
              <a:tr h="580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36,9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59,8%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35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37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7112F-2CAA-CBF4-408E-F8680B5A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61882-3AAF-5FF8-3DCF-DFAF2F9DFCCF}"/>
              </a:ext>
            </a:extLst>
          </p:cNvPr>
          <p:cNvSpPr txBox="1"/>
          <p:nvPr/>
        </p:nvSpPr>
        <p:spPr>
          <a:xfrm>
            <a:off x="1311875" y="122080"/>
            <a:ext cx="978099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Navedite u kojoj mjeri imate povjerenja u osobe iz različitih grupa. Možete li, za svaku od njih, reći da li im u potpunosti vjerujete, djelimično vjerujete, ne vjerujete u većoj mjeri ili im uopšte ne vjerujete?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7F7D37-5AB7-E968-6E9C-AB89399E1130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1BDC37-B621-2F39-75D8-1410AC2A0C31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AA9EC2-8499-27DB-1F3D-3B1AB4F6AD1A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CC8CAD-645D-DF77-108F-31B92D024FDE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F8D608-3473-50EA-FC2A-0ADC78907A7B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AB1906-1358-57D7-211E-B73B6CDE2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423198"/>
              </p:ext>
            </p:extLst>
          </p:nvPr>
        </p:nvGraphicFramePr>
        <p:xfrm>
          <a:off x="-566928" y="1465667"/>
          <a:ext cx="11210543" cy="467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66848D-5EBF-C8C5-5CF4-6BC016259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794077"/>
              </p:ext>
            </p:extLst>
          </p:nvPr>
        </p:nvGraphicFramePr>
        <p:xfrm>
          <a:off x="9228328" y="1045340"/>
          <a:ext cx="2963672" cy="476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836">
                  <a:extLst>
                    <a:ext uri="{9D8B030D-6E8A-4147-A177-3AD203B41FA5}">
                      <a16:colId xmlns:a16="http://schemas.microsoft.com/office/drawing/2014/main" val="2164806509"/>
                    </a:ext>
                  </a:extLst>
                </a:gridCol>
                <a:gridCol w="1481836">
                  <a:extLst>
                    <a:ext uri="{9D8B030D-6E8A-4147-A177-3AD203B41FA5}">
                      <a16:colId xmlns:a16="http://schemas.microsoft.com/office/drawing/2014/main" val="3296012001"/>
                    </a:ext>
                  </a:extLst>
                </a:gridCol>
              </a:tblGrid>
              <a:tr h="6485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Potpuno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umjereno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povjerenje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Malo/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nimalo</a:t>
                      </a:r>
                      <a:r>
                        <a:rPr lang="en-US" sz="12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povjerenja</a:t>
                      </a:r>
                      <a:r>
                        <a:rPr lang="en-US" sz="120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  <a:endParaRPr lang="en-US" sz="12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99321"/>
                  </a:ext>
                </a:extLst>
              </a:tr>
              <a:tr h="514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36,8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58,5%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760911"/>
                  </a:ext>
                </a:extLst>
              </a:tr>
              <a:tr h="514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35,9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60,1%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844125"/>
                  </a:ext>
                </a:extLst>
              </a:tr>
              <a:tr h="514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32,7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61,1%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78593"/>
                  </a:ext>
                </a:extLst>
              </a:tr>
              <a:tr h="514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32,6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64,6%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74925"/>
                  </a:ext>
                </a:extLst>
              </a:tr>
              <a:tr h="514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29,7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67,6%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073581"/>
                  </a:ext>
                </a:extLst>
              </a:tr>
              <a:tr h="514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29,6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64,2%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511310"/>
                  </a:ext>
                </a:extLst>
              </a:tr>
              <a:tr h="514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29,4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  <a:endParaRPr lang="en-US" sz="1400" dirty="0">
                        <a:solidFill>
                          <a:srgbClr val="219EBC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63,8%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359439"/>
                  </a:ext>
                </a:extLst>
              </a:tr>
              <a:tr h="514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27,0%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70,</a:t>
                      </a:r>
                      <a:r>
                        <a:rPr lang="sr-Latn-ME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219EBC"/>
                          </a:solidFill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08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5303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219EBC"/>
            </a:gs>
            <a:gs pos="77000">
              <a:srgbClr val="B2DEED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2A74E-1A3C-8A4D-6C38-8F918E21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58247C-5BFD-B109-D244-D9E84C8E7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7" y="1734423"/>
            <a:ext cx="9036426" cy="1694577"/>
          </a:xfrm>
        </p:spPr>
        <p:txBody>
          <a:bodyPr>
            <a:noAutofit/>
          </a:bodyPr>
          <a:lstStyle/>
          <a:p>
            <a:r>
              <a:rPr lang="sr-Latn-ME" sz="3500" b="1" dirty="0">
                <a:solidFill>
                  <a:srgbClr val="EBEBE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Istraživanje o korupciji i sivoj ekonomiji: stavovi i iskustva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34FC6D-BE68-5279-AA34-0C5C673C1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787" y="3688137"/>
            <a:ext cx="9036424" cy="739274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</a:t>
            </a:r>
            <a:r>
              <a:rPr lang="sr-Latn-ME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 kvantitativnog istraživanja</a:t>
            </a:r>
          </a:p>
          <a:p>
            <a:r>
              <a:rPr lang="hr-BA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Jun</a:t>
            </a:r>
            <a:r>
              <a:rPr lang="en-US" sz="2000" dirty="0">
                <a:solidFill>
                  <a:srgbClr val="EBEBEB"/>
                </a:solidFill>
                <a:latin typeface="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 2025.</a:t>
            </a:r>
            <a:endParaRPr lang="sr-Latn-ME" sz="2000" dirty="0">
              <a:solidFill>
                <a:srgbClr val="EBEBEB"/>
              </a:solidFill>
              <a:latin typeface="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C40E2E-1196-6930-DD23-AA7981861F23}"/>
              </a:ext>
            </a:extLst>
          </p:cNvPr>
          <p:cNvCxnSpPr>
            <a:cxnSpLocks/>
          </p:cNvCxnSpPr>
          <p:nvPr/>
        </p:nvCxnSpPr>
        <p:spPr>
          <a:xfrm>
            <a:off x="1577788" y="3558568"/>
            <a:ext cx="9036425" cy="0"/>
          </a:xfrm>
          <a:prstGeom prst="line">
            <a:avLst/>
          </a:prstGeom>
          <a:ln w="28575">
            <a:solidFill>
              <a:srgbClr val="EBEBE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75B07C-0326-B56B-1A8F-E9D93456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226" y="5922628"/>
            <a:ext cx="11417416" cy="805343"/>
          </a:xfrm>
        </p:spPr>
        <p:txBody>
          <a:bodyPr/>
          <a:lstStyle/>
          <a:p>
            <a:pPr algn="just"/>
            <a:r>
              <a:rPr lang="en-ME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Istraživanje je sprovedeno u okviru projekta SELDI: Civilno društvo za dobro upravljanje i borbu protiv korupcije u jugoistočnoj Evropi: Izgradnja kapaciteta za zagovaranje zasnovano na dokazima, uticaj na politike i angažovanje građana (SELDI.net). Projekat je regionalnog karaktera i finansiran je od strane Delegacije Evropske unije.</a:t>
            </a: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C4A8079E-D5F4-A8D4-ED09-2E91F5B7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2" y="297929"/>
            <a:ext cx="1652631" cy="700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879C0-908B-46FC-0E13-360522C0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291" y="304682"/>
            <a:ext cx="1404046" cy="686606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0C6A8D14-A5F4-78F0-5412-B01C72CCF2B6}"/>
              </a:ext>
            </a:extLst>
          </p:cNvPr>
          <p:cNvSpPr/>
          <p:nvPr/>
        </p:nvSpPr>
        <p:spPr>
          <a:xfrm>
            <a:off x="4201316" y="297929"/>
            <a:ext cx="1528366" cy="700112"/>
          </a:xfrm>
          <a:custGeom>
            <a:avLst/>
            <a:gdLst/>
            <a:ahLst/>
            <a:cxnLst/>
            <a:rect l="l" t="t" r="r" b="b"/>
            <a:pathLst>
              <a:path w="2165373" h="1058326">
                <a:moveTo>
                  <a:pt x="0" y="0"/>
                </a:moveTo>
                <a:lnTo>
                  <a:pt x="2165373" y="0"/>
                </a:lnTo>
                <a:lnTo>
                  <a:pt x="2165373" y="1058326"/>
                </a:lnTo>
                <a:lnTo>
                  <a:pt x="0" y="1058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46DAD-7AD1-C8C5-260F-51B582256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93FEF8-732E-63F1-F412-0406EDC49804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koliko je korupcija zastupljena među službenicima u javnom sektoru?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CE2CA5-6B82-2F19-F4BA-161E8EE072D5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9F6FBB-AAD7-066D-8866-AAAAFAA8B04E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097D59-616C-366F-1744-EB6599713BC7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DCAD7D-A1CD-3604-BB3A-3D80DA28607C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B4C6ED-3870-5E64-6287-EE74C8818F52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A78B95-708E-CF35-5088-83EECBBB589E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pol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godine ispitanik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a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/c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e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.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57BC535-1A14-9769-7478-FD147B91C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528632"/>
              </p:ext>
            </p:extLst>
          </p:nvPr>
        </p:nvGraphicFramePr>
        <p:xfrm>
          <a:off x="783958" y="1095845"/>
          <a:ext cx="5065776" cy="486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4063D27-BA30-ACC2-D274-C1086BC21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665746"/>
              </p:ext>
            </p:extLst>
          </p:nvPr>
        </p:nvGraphicFramePr>
        <p:xfrm>
          <a:off x="5747915" y="1038464"/>
          <a:ext cx="5916168" cy="506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DBFA5C-8CE1-F270-98F3-ADB7E03B361E}"/>
              </a:ext>
            </a:extLst>
          </p:cNvPr>
          <p:cNvCxnSpPr/>
          <p:nvPr/>
        </p:nvCxnSpPr>
        <p:spPr>
          <a:xfrm>
            <a:off x="5781443" y="859536"/>
            <a:ext cx="0" cy="490118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0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3EF6-7C01-EEBB-EDB4-17ACC5CBD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0310FA-16A4-663A-89F1-FC67EDB343BF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koliko je korupcija zastupljena među službenicima u javnom sektoru?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F05A5B-07E5-0D48-AEBE-BC296424B55C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3B96F5-A5F5-4286-A232-1757FD1BEFC6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DA8785-0E22-3DC7-B92D-EC4DA47208A8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E24A95-BC36-C3F8-2276-21A831085EE7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37CB81-1C66-25D6-65E1-01D215D0B4BB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FEE10-715C-7C14-40AE-268406589564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regiju u kojoj ispitanik/ca živ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.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EB87C67-B46C-6C4C-B442-CB33C5386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460465"/>
              </p:ext>
            </p:extLst>
          </p:nvPr>
        </p:nvGraphicFramePr>
        <p:xfrm>
          <a:off x="2404872" y="1071562"/>
          <a:ext cx="7452359" cy="494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920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3C83C-303F-3D5E-B9F8-B0C55BF70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BFFD62-0AF3-0C6A-3B61-C05F781CC8CB}"/>
              </a:ext>
            </a:extLst>
          </p:cNvPr>
          <p:cNvSpPr txBox="1"/>
          <p:nvPr/>
        </p:nvSpPr>
        <p:spPr>
          <a:xfrm>
            <a:off x="1311875" y="272493"/>
            <a:ext cx="97809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3600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Po vašem mišljenju, koliko je korupcija zastupljena među službenicima u javnom sektoru?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Helvetica Neue Medium" panose="02000503000000020004" pitchFamily="2" charset="0"/>
              <a:cs typeface="Helvetica Neue Medium" panose="02000503000000020004" pitchFamily="2" charset="0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7CFD8D-A114-02DC-A957-F4B08CE47773}"/>
              </a:ext>
            </a:extLst>
          </p:cNvPr>
          <p:cNvCxnSpPr>
            <a:cxnSpLocks/>
          </p:cNvCxnSpPr>
          <p:nvPr/>
        </p:nvCxnSpPr>
        <p:spPr>
          <a:xfrm flipV="1">
            <a:off x="0" y="6224410"/>
            <a:ext cx="12192000" cy="27302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2A8F07-A126-352D-817B-7B1699847C9A}"/>
              </a:ext>
            </a:extLst>
          </p:cNvPr>
          <p:cNvCxnSpPr>
            <a:cxnSpLocks/>
          </p:cNvCxnSpPr>
          <p:nvPr/>
        </p:nvCxnSpPr>
        <p:spPr>
          <a:xfrm flipV="1">
            <a:off x="0" y="6108453"/>
            <a:ext cx="12192000" cy="27302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E4068-AEEE-C243-8425-92A1B49690DB}"/>
              </a:ext>
            </a:extLst>
          </p:cNvPr>
          <p:cNvCxnSpPr>
            <a:cxnSpLocks/>
          </p:cNvCxnSpPr>
          <p:nvPr/>
        </p:nvCxnSpPr>
        <p:spPr>
          <a:xfrm>
            <a:off x="0" y="749547"/>
            <a:ext cx="1311875" cy="0"/>
          </a:xfrm>
          <a:prstGeom prst="line">
            <a:avLst/>
          </a:prstGeom>
          <a:ln w="38100">
            <a:solidFill>
              <a:srgbClr val="92929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0FBCC1-DE55-2B9E-D8A9-12D821F3BA08}"/>
              </a:ext>
            </a:extLst>
          </p:cNvPr>
          <p:cNvCxnSpPr>
            <a:cxnSpLocks/>
          </p:cNvCxnSpPr>
          <p:nvPr/>
        </p:nvCxnSpPr>
        <p:spPr>
          <a:xfrm>
            <a:off x="0" y="633590"/>
            <a:ext cx="1311875" cy="0"/>
          </a:xfrm>
          <a:prstGeom prst="line">
            <a:avLst/>
          </a:prstGeom>
          <a:ln w="76200">
            <a:solidFill>
              <a:srgbClr val="B2DEE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37C440-58FE-3DFD-79D5-35CC8B12033F}"/>
              </a:ext>
            </a:extLst>
          </p:cNvPr>
          <p:cNvSpPr txBox="1"/>
          <p:nvPr/>
        </p:nvSpPr>
        <p:spPr>
          <a:xfrm>
            <a:off x="118873" y="6347684"/>
            <a:ext cx="960120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B3D3"/>
                </a:solidFill>
              </a:rPr>
              <a:t>N=1005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7BE76-7A52-F4CE-AE2C-C71725EF1DB4}"/>
              </a:ext>
            </a:extLst>
          </p:cNvPr>
          <p:cNvSpPr txBox="1"/>
          <p:nvPr/>
        </p:nvSpPr>
        <p:spPr>
          <a:xfrm>
            <a:off x="1005840" y="6399993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*</a:t>
            </a:r>
            <a:r>
              <a:rPr lang="pl-PL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Pregled u odnosu na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rezultate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 </a:t>
            </a:r>
            <a:r>
              <a:rPr lang="sr-Latn-ME" sz="10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  <a:sym typeface="Arial"/>
              </a:rPr>
              <a:t>istraživanja iz 2023. godine. 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569924-3ED2-F066-73F8-70D1D1FD3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536718"/>
              </p:ext>
            </p:extLst>
          </p:nvPr>
        </p:nvGraphicFramePr>
        <p:xfrm>
          <a:off x="2070925" y="2024645"/>
          <a:ext cx="7749731" cy="422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EB3961-BDF1-B4A6-FAE4-4A4BBC4C57A7}"/>
              </a:ext>
            </a:extLst>
          </p:cNvPr>
          <p:cNvSpPr txBox="1"/>
          <p:nvPr/>
        </p:nvSpPr>
        <p:spPr>
          <a:xfrm>
            <a:off x="1311875" y="1101314"/>
            <a:ext cx="10191277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4B3D3"/>
              </a:buClr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2023.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primjetan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značajan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percepcije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službenici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uključeni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16,8%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2023.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7,8%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2025. godinu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Istovremeno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udio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vjeruju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prisutna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manjeg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službenika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25,7% </a:t>
            </a: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34,3%)</a:t>
            </a:r>
            <a:r>
              <a:rPr lang="sr-Latn-M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7A9BD5"/>
          </a:solidFill>
          <a:prstDash val="dash"/>
        </a:ln>
      </a:spPr>
      <a:bodyPr wrap="square" rtlCol="0">
        <a:spAutoFit/>
      </a:bodyPr>
      <a:lstStyle>
        <a:defPPr algn="ctr">
          <a:defRPr dirty="0" smtClean="0">
            <a:solidFill>
              <a:srgbClr val="7A9BD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7667</TotalTime>
  <Words>3634</Words>
  <Application>Microsoft Office PowerPoint</Application>
  <PresentationFormat>Widescreen</PresentationFormat>
  <Paragraphs>415</Paragraphs>
  <Slides>64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Cambria</vt:lpstr>
      <vt:lpstr>Franklin Gothic Book</vt:lpstr>
      <vt:lpstr>Tahoma</vt:lpstr>
      <vt:lpstr>Office Theme</vt:lpstr>
      <vt:lpstr>1_Office Theme</vt:lpstr>
      <vt:lpstr>Istraživanje o korupciji i sivoj ekonomiji: stavovi i iskustva</vt:lpstr>
      <vt:lpstr>Sadržaj</vt:lpstr>
      <vt:lpstr>PREGLED GLAVNIH REZULTATA</vt:lpstr>
      <vt:lpstr>Metodologija</vt:lpstr>
      <vt:lpstr>Stavovi o zastupljenosti i (ne)tolerancija prema korupciji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Politika i politički uticaji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Sudstvo</vt:lpstr>
      <vt:lpstr>PowerPoint Presentation</vt:lpstr>
      <vt:lpstr>PowerPoint Presentation</vt:lpstr>
      <vt:lpstr>PowerPoint Presentation</vt:lpstr>
      <vt:lpstr>PowerPoint Presentation</vt:lpstr>
      <vt:lpstr>Siva ekonomija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Informisanje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Istraživanje o korupciji i sivoj ekonomiji: stavovi i iskustva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Luka Pavicevic</cp:lastModifiedBy>
  <cp:revision>160</cp:revision>
  <dcterms:created xsi:type="dcterms:W3CDTF">2023-02-16T19:59:32Z</dcterms:created>
  <dcterms:modified xsi:type="dcterms:W3CDTF">2025-12-11T12:37:30Z</dcterms:modified>
</cp:coreProperties>
</file>