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9" r:id="rId4"/>
    <p:sldId id="257" r:id="rId5"/>
    <p:sldId id="265" r:id="rId6"/>
    <p:sldId id="259" r:id="rId7"/>
    <p:sldId id="270" r:id="rId8"/>
    <p:sldId id="260" r:id="rId9"/>
    <p:sldId id="261" r:id="rId10"/>
    <p:sldId id="262" r:id="rId11"/>
    <p:sldId id="263" r:id="rId12"/>
    <p:sldId id="266" r:id="rId13"/>
    <p:sldId id="268" r:id="rId14"/>
    <p:sldId id="267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021"/>
    <a:srgbClr val="EB8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EB8E3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Transparentnost državnih institucija je ključna za očuvanje demokratije</c:v>
                </c:pt>
                <c:pt idx="1">
                  <c:v>Transparentan rad državnih organa doprinosi povećanju odgovornosti  državnih službenika</c:v>
                </c:pt>
                <c:pt idx="2">
                  <c:v>Transparentan rad državnih organa doprinosi povećanju povjerenja birača   u državne institucije</c:v>
                </c:pt>
                <c:pt idx="3">
                  <c:v>Biračima se moraju obezbijediti informacije o radu državnih organa</c:v>
                </c:pt>
                <c:pt idx="4">
                  <c:v>Biračima se moraju obezbijediti efikasni mehanizmi uključivanja u rad  državnih organa</c:v>
                </c:pt>
                <c:pt idx="5">
                  <c:v>Državni organi moraju redovno podnositi izvještaje o trošenju  budžetskih sredstava</c:v>
                </c:pt>
              </c:strCache>
            </c:strRef>
          </c:cat>
          <c:val>
            <c:numRef>
              <c:f>Sheet1!$B$2:$B$7</c:f>
              <c:numCache>
                <c:formatCode>###0.00</c:formatCode>
                <c:ptCount val="6"/>
                <c:pt idx="0">
                  <c:v>4.9609772250234441</c:v>
                </c:pt>
                <c:pt idx="1">
                  <c:v>4.9933654803408682</c:v>
                </c:pt>
                <c:pt idx="2">
                  <c:v>4.9699085023021112</c:v>
                </c:pt>
                <c:pt idx="3">
                  <c:v>4.9742815884166429</c:v>
                </c:pt>
                <c:pt idx="4">
                  <c:v>4.993102769090723</c:v>
                </c:pt>
                <c:pt idx="5">
                  <c:v>4.9809161080757658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2-404D-96EB-6BF311191F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Centar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Transparentnost državnih institucija je ključna za očuvanje demokratije</c:v>
                </c:pt>
                <c:pt idx="1">
                  <c:v>Transparentan rad državnih organa doprinosi povećanju odgovornosti  državnih službenika</c:v>
                </c:pt>
                <c:pt idx="2">
                  <c:v>Transparentan rad državnih organa doprinosi povećanju povjerenja birača   u državne institucije</c:v>
                </c:pt>
                <c:pt idx="3">
                  <c:v>Biračima se moraju obezbijediti informacije o radu državnih organa</c:v>
                </c:pt>
                <c:pt idx="4">
                  <c:v>Biračima se moraju obezbijediti efikasni mehanizmi uključivanja u rad  državnih organa</c:v>
                </c:pt>
                <c:pt idx="5">
                  <c:v>Državni organi moraju redovno podnositi izvještaje o trošenju  budžetskih sredstava</c:v>
                </c:pt>
              </c:strCache>
            </c:strRef>
          </c:cat>
          <c:val>
            <c:numRef>
              <c:f>Sheet1!$C$2:$C$7</c:f>
              <c:numCache>
                <c:formatCode>###0.00</c:formatCode>
                <c:ptCount val="6"/>
                <c:pt idx="0">
                  <c:v>4.9698215272955952</c:v>
                </c:pt>
                <c:pt idx="1">
                  <c:v>4.9949024186369506</c:v>
                </c:pt>
                <c:pt idx="2">
                  <c:v>4.977296771984177</c:v>
                </c:pt>
                <c:pt idx="3">
                  <c:v>4.9797074498151259</c:v>
                </c:pt>
                <c:pt idx="4">
                  <c:v>4.9946587110754272</c:v>
                </c:pt>
                <c:pt idx="5">
                  <c:v>4.9848050311781709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F2-404D-96EB-6BF311191F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Sjever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solidFill>
                    <a:srgbClr val="EB8E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DF2-404D-96EB-6BF31119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Transparentnost državnih institucija je ključna za očuvanje demokratije</c:v>
                </c:pt>
                <c:pt idx="1">
                  <c:v>Transparentan rad državnih organa doprinosi povećanju odgovornosti  državnih službenika</c:v>
                </c:pt>
                <c:pt idx="2">
                  <c:v>Transparentan rad državnih organa doprinosi povećanju povjerenja birača   u državne institucije</c:v>
                </c:pt>
                <c:pt idx="3">
                  <c:v>Biračima se moraju obezbijediti informacije o radu državnih organa</c:v>
                </c:pt>
                <c:pt idx="4">
                  <c:v>Biračima se moraju obezbijediti efikasni mehanizmi uključivanja u rad  državnih organa</c:v>
                </c:pt>
                <c:pt idx="5">
                  <c:v>Državni organi moraju redovno podnositi izvještaje o trošenju  budžetskih sredstava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4.97</c:v>
                </c:pt>
                <c:pt idx="1">
                  <c:v>4.99</c:v>
                </c:pt>
                <c:pt idx="2">
                  <c:v>4.9800000000000004</c:v>
                </c:pt>
                <c:pt idx="3">
                  <c:v>4.97</c:v>
                </c:pt>
                <c:pt idx="4">
                  <c:v>5</c:v>
                </c:pt>
                <c:pt idx="5">
                  <c:v>4.9800000000000004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F2-404D-96EB-6BF311191F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Transparentnost državnih institucija je ključna za očuvanje demokratije</c:v>
                </c:pt>
                <c:pt idx="1">
                  <c:v>Transparentan rad državnih organa doprinosi povećanju odgovornosti  državnih službenika</c:v>
                </c:pt>
                <c:pt idx="2">
                  <c:v>Transparentan rad državnih organa doprinosi povećanju povjerenja birača   u državne institucije</c:v>
                </c:pt>
                <c:pt idx="3">
                  <c:v>Biračima se moraju obezbijediti informacije o radu državnih organa</c:v>
                </c:pt>
                <c:pt idx="4">
                  <c:v>Biračima se moraju obezbijediti efikasni mehanizmi uključivanja u rad  državnih organa</c:v>
                </c:pt>
                <c:pt idx="5">
                  <c:v>Državni organi moraju redovno podnositi izvještaje o trošenju  budžetskih sredstava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4.9400000000000004</c:v>
                </c:pt>
                <c:pt idx="1">
                  <c:v>4.99</c:v>
                </c:pt>
                <c:pt idx="2">
                  <c:v>4.95</c:v>
                </c:pt>
                <c:pt idx="3">
                  <c:v>4.96</c:v>
                </c:pt>
                <c:pt idx="4">
                  <c:v>4.99</c:v>
                </c:pt>
                <c:pt idx="5">
                  <c:v>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F2-404D-96EB-6BF311191F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38560272"/>
        <c:axId val="538567328"/>
      </c:barChart>
      <c:catAx>
        <c:axId val="53856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8567328"/>
        <c:crosses val="autoZero"/>
        <c:auto val="1"/>
        <c:lblAlgn val="ctr"/>
        <c:lblOffset val="100"/>
        <c:noMultiLvlLbl val="0"/>
      </c:catAx>
      <c:valAx>
        <c:axId val="538567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856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Djelimično sam upoznat/a</c:v>
                </c:pt>
                <c:pt idx="1">
                  <c:v>Uglavnom nisam upoznat/a</c:v>
                </c:pt>
                <c:pt idx="2">
                  <c:v>Uopšte nisam upoznat/a</c:v>
                </c:pt>
              </c:strCache>
            </c:strRef>
          </c:cat>
          <c:val>
            <c:numRef>
              <c:f>Sheet1!$B$2:$B$4</c:f>
              <c:numCache>
                <c:formatCode>###0.0%</c:formatCode>
                <c:ptCount val="3"/>
                <c:pt idx="0">
                  <c:v>0.91424710297354439</c:v>
                </c:pt>
                <c:pt idx="1">
                  <c:v>6.8847123572116906E-2</c:v>
                </c:pt>
                <c:pt idx="2">
                  <c:v>1.6905773454340783E-2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0-4C9A-9CAD-6546E1105A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626996888"/>
        <c:axId val="626994928"/>
      </c:barChart>
      <c:catAx>
        <c:axId val="62699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26994928"/>
        <c:crosses val="autoZero"/>
        <c:auto val="1"/>
        <c:lblAlgn val="ctr"/>
        <c:lblOffset val="100"/>
        <c:noMultiLvlLbl val="0"/>
      </c:catAx>
      <c:valAx>
        <c:axId val="626994928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62699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85-433E-A640-52D18A97B7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85-433E-A640-52D18A97B7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###0.0%</c:formatCode>
                <c:ptCount val="2"/>
                <c:pt idx="0">
                  <c:v>9.4792125706606944E-2</c:v>
                </c:pt>
                <c:pt idx="1">
                  <c:v>0.90520787429339422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85-433E-A640-52D18A97B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1"/>
        <c:holeSize val="46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Da li ste dobili odgovor na Vaš zahtjev?</c:v>
                </c:pt>
                <c:pt idx="1">
                  <c:v>Da li ste dobili odgovor u zakonski propisanom roku od 15 dana (i dodatnih 8 za specifične informacije)?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B-48EA-8320-8CD42DB3D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0594472"/>
        <c:axId val="920602312"/>
      </c:barChart>
      <c:catAx>
        <c:axId val="920594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920602312"/>
        <c:crosses val="autoZero"/>
        <c:auto val="1"/>
        <c:lblAlgn val="ctr"/>
        <c:lblOffset val="100"/>
        <c:noMultiLvlLbl val="0"/>
      </c:catAx>
      <c:valAx>
        <c:axId val="92060231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920594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BA-49D3-8463-C874151B6F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BA-49D3-8463-C874151B6FA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BA-49D3-8463-C874151B6FAB}"/>
                </c:ext>
              </c:extLst>
            </c:dLbl>
            <c:dLbl>
              <c:idx val="1"/>
              <c:layout>
                <c:manualLayout>
                  <c:x val="0.13765076711456348"/>
                  <c:y val="0.11602381243002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BA-49D3-8463-C874151B6F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0.876</c:v>
                </c:pt>
                <c:pt idx="1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BA-49D3-8463-C874151B6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 velikoj mjeri sam upoznat/a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E-43E9-9DDD-A70A7098F59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Djelimicno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0.83599999999999997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E-43E9-9DDD-A70A7098F59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Donekle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0.0%</c:formatCode>
                <c:ptCount val="1"/>
                <c:pt idx="0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AE-43E9-9DDD-A70A7098F59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Uopšte nijesam upotnat/a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0.0%</c:formatCode>
                <c:ptCount val="1"/>
                <c:pt idx="0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AE-43E9-9DDD-A70A7098F5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35732480"/>
        <c:axId val="535737968"/>
      </c:barChart>
      <c:catAx>
        <c:axId val="5357324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5737968"/>
        <c:crosses val="autoZero"/>
        <c:auto val="1"/>
        <c:lblAlgn val="ctr"/>
        <c:lblOffset val="100"/>
        <c:noMultiLvlLbl val="0"/>
      </c:catAx>
      <c:valAx>
        <c:axId val="535737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573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Uopšte nemam povjerenja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7-4492-BF20-8FD2E23E7B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Imam malo povjerenje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7-4492-BF20-8FD2E23E7B3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Imam nešto povjerenja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0.0%</c:formatCode>
                <c:ptCount val="1"/>
                <c:pt idx="0">
                  <c:v>0.79400000000000004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B7-4492-BF20-8FD2E23E7B3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Imam veliko povjerenje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0.0%</c:formatCode>
                <c:ptCount val="1"/>
                <c:pt idx="0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B7-4492-BF20-8FD2E23E7B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35727384"/>
        <c:axId val="535726600"/>
      </c:barChart>
      <c:catAx>
        <c:axId val="535727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5726600"/>
        <c:crosses val="autoZero"/>
        <c:auto val="1"/>
        <c:lblAlgn val="ctr"/>
        <c:lblOffset val="100"/>
        <c:noMultiLvlLbl val="0"/>
      </c:catAx>
      <c:valAx>
        <c:axId val="535726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572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spPr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87-44B3-A8BA-74DC0F190E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muski</c:v>
                </c:pt>
                <c:pt idx="1">
                  <c:v>zenski</c:v>
                </c:pt>
              </c:strCache>
            </c:strRef>
          </c:cat>
          <c:val>
            <c:numRef>
              <c:f>Sheet1!$B$2:$B$3</c:f>
              <c:numCache>
                <c:formatCode>###0.0%</c:formatCode>
                <c:ptCount val="2"/>
                <c:pt idx="0">
                  <c:v>0.90097481954536596</c:v>
                </c:pt>
                <c:pt idx="1">
                  <c:v>0.85186431363302484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7-44B3-A8BA-74DC0F190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006196824"/>
        <c:axId val="1006202312"/>
      </c:barChart>
      <c:catAx>
        <c:axId val="100619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6202312"/>
        <c:crosses val="autoZero"/>
        <c:auto val="1"/>
        <c:lblAlgn val="ctr"/>
        <c:lblOffset val="100"/>
        <c:noMultiLvlLbl val="0"/>
      </c:catAx>
      <c:valAx>
        <c:axId val="1006202312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10061968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spPr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723-4B7D-BDC9-1B0E3F3EF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 plus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0.85976386109918879</c:v>
                </c:pt>
                <c:pt idx="1">
                  <c:v>0.85889081025804193</c:v>
                </c:pt>
                <c:pt idx="2">
                  <c:v>0.88050079048995367</c:v>
                </c:pt>
                <c:pt idx="3">
                  <c:v>0.91449830462334003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23-4B7D-BDC9-1B0E3F3EF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006218776"/>
        <c:axId val="1006219560"/>
      </c:barChart>
      <c:catAx>
        <c:axId val="100621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6219560"/>
        <c:crosses val="autoZero"/>
        <c:auto val="1"/>
        <c:lblAlgn val="ctr"/>
        <c:lblOffset val="100"/>
        <c:noMultiLvlLbl val="0"/>
      </c:catAx>
      <c:valAx>
        <c:axId val="1006219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062187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Uopšte nije transparentna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cat>
          <c:val>
            <c:numRef>
              <c:f>Sheet1!$B$2</c:f>
              <c:numCache>
                <c:formatCode>###0.0%</c:formatCode>
                <c:ptCount val="1"/>
                <c:pt idx="0">
                  <c:v>1.7233262400753097E-2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A-4E61-B608-F6FDF32F28C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Donekle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cat>
          <c:val>
            <c:numRef>
              <c:f>Sheet1!$B$3</c:f>
              <c:numCache>
                <c:formatCode>###0.0%</c:formatCode>
                <c:ptCount val="1"/>
                <c:pt idx="0">
                  <c:v>0.86782960011281773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A-4E61-B608-F6FDF32F28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Djelimično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cat>
          <c:val>
            <c:numRef>
              <c:f>Sheet1!$B$4</c:f>
              <c:numCache>
                <c:formatCode>###0.0%</c:formatCode>
                <c:ptCount val="1"/>
                <c:pt idx="0">
                  <c:v>0.1149371374864307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7A-4E61-B608-F6FDF32F28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30568576"/>
        <c:axId val="530564264"/>
      </c:barChart>
      <c:catAx>
        <c:axId val="5305685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0564264"/>
        <c:crosses val="autoZero"/>
        <c:auto val="1"/>
        <c:lblAlgn val="ctr"/>
        <c:lblOffset val="100"/>
        <c:noMultiLvlLbl val="0"/>
      </c:catAx>
      <c:valAx>
        <c:axId val="530564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056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Uopšte nije transparentna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Procesa donošenja odluka</c:v>
                </c:pt>
                <c:pt idx="1">
                  <c:v>Pristupa  informacijama</c:v>
                </c:pt>
                <c:pt idx="2">
                  <c:v>Trošenja  budžetskih sredstava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7.7343365634390773E-2</c:v>
                </c:pt>
                <c:pt idx="1">
                  <c:v>7.6999999999999999E-2</c:v>
                </c:pt>
                <c:pt idx="2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5-4AF6-941F-E8D68A2DD0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Donekle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Procesa donošenja odluka</c:v>
                </c:pt>
                <c:pt idx="1">
                  <c:v>Pristupa  informacijama</c:v>
                </c:pt>
                <c:pt idx="2">
                  <c:v>Trošenja  budžetskih sredstava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0.53450088567392318</c:v>
                </c:pt>
                <c:pt idx="1">
                  <c:v>0.54600000000000004</c:v>
                </c:pt>
                <c:pt idx="2">
                  <c:v>0.53700000000000003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5-4AF6-941F-E8D68A2DD0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Djelimično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Procesa donošenja odluka</c:v>
                </c:pt>
                <c:pt idx="1">
                  <c:v>Pristupa  informacijama</c:v>
                </c:pt>
                <c:pt idx="2">
                  <c:v>Trošenja  budžetskih sredstava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0.38204410208437928</c:v>
                </c:pt>
                <c:pt idx="1">
                  <c:v>0.36</c:v>
                </c:pt>
                <c:pt idx="2">
                  <c:v>0.36199999999999999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5-4AF6-941F-E8D68A2DD0D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Veoma transparentna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Procesa donošenja odluka</c:v>
                </c:pt>
                <c:pt idx="1">
                  <c:v>Pristupa  informacijama</c:v>
                </c:pt>
                <c:pt idx="2">
                  <c:v>Trošenja  budžetskih sredstava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6.1116466073116646E-3</c:v>
                </c:pt>
                <c:pt idx="1">
                  <c:v>1.7999999999999999E-2</c:v>
                </c:pt>
                <c:pt idx="2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05-4AF6-941F-E8D68A2DD0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49423736"/>
        <c:axId val="449424912"/>
      </c:barChart>
      <c:catAx>
        <c:axId val="449423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49424912"/>
        <c:crosses val="autoZero"/>
        <c:auto val="1"/>
        <c:lblAlgn val="ctr"/>
        <c:lblOffset val="100"/>
        <c:noMultiLvlLbl val="0"/>
      </c:catAx>
      <c:valAx>
        <c:axId val="449424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942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8F-48FC-854B-FC0461C98E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8F-48FC-854B-FC0461C98E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8F-48FC-854B-FC0461C98E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8F-48FC-854B-FC0461C98EA9}"/>
              </c:ext>
            </c:extLst>
          </c:dPt>
          <c:dLbls>
            <c:dLbl>
              <c:idx val="0"/>
              <c:layout>
                <c:manualLayout>
                  <c:x val="4.6592927816148351E-3"/>
                  <c:y val="1.4258395429658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8F-48FC-854B-FC0461C98EA9}"/>
                </c:ext>
              </c:extLst>
            </c:dLbl>
            <c:dLbl>
              <c:idx val="1"/>
              <c:layout>
                <c:manualLayout>
                  <c:x val="0.11603209770249759"/>
                  <c:y val="9.45673116731914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8F-48FC-854B-FC0461C98EA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8F-48FC-854B-FC0461C98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Djelimicno</c:v>
                </c:pt>
                <c:pt idx="1">
                  <c:v>Donekle</c:v>
                </c:pt>
                <c:pt idx="2">
                  <c:v>U veoma maloj mjeri</c:v>
                </c:pt>
              </c:strCache>
            </c:strRef>
          </c:cat>
          <c:val>
            <c:numRef>
              <c:f>Sheet1!$B$2:$B$4</c:f>
              <c:numCache>
                <c:formatCode>###0.0%</c:formatCode>
                <c:ptCount val="3"/>
                <c:pt idx="0">
                  <c:v>2.9794573465477415E-2</c:v>
                </c:pt>
                <c:pt idx="1">
                  <c:v>0.95910407400256115</c:v>
                </c:pt>
                <c:pt idx="2">
                  <c:v>1.110135253196207E-2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8F-48FC-854B-FC0461C98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Nikada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841-41DE-80D8-67B3F47E2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</c:v>
                </c:pt>
                <c:pt idx="1">
                  <c:v>Centar</c:v>
                </c:pt>
                <c:pt idx="2">
                  <c:v>Jug</c:v>
                </c:pt>
                <c:pt idx="3">
                  <c:v>Sjever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7.3999999999999996E-2</c:v>
                </c:pt>
                <c:pt idx="1">
                  <c:v>5.9112433313076383E-2</c:v>
                </c:pt>
                <c:pt idx="2">
                  <c:v>0.11839830764695825</c:v>
                </c:pt>
                <c:pt idx="3">
                  <c:v>5.9638884271769325E-2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1-41DE-80D8-67B3F47E2E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Rijetko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41-41DE-80D8-67B3F47E2E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41-41DE-80D8-67B3F47E2ED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41-41DE-80D8-67B3F47E2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</c:v>
                </c:pt>
                <c:pt idx="1">
                  <c:v>Centar</c:v>
                </c:pt>
                <c:pt idx="2">
                  <c:v>Jug</c:v>
                </c:pt>
                <c:pt idx="3">
                  <c:v>Sjever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1.4999999999999999E-2</c:v>
                </c:pt>
                <c:pt idx="1">
                  <c:v>1.019516272609235E-2</c:v>
                </c:pt>
                <c:pt idx="2">
                  <c:v>2.397216235773612E-2</c:v>
                </c:pt>
                <c:pt idx="3">
                  <c:v>1.4639149264421033E-2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41-41DE-80D8-67B3F47E2E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Povremeno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841-41DE-80D8-67B3F47E2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</c:v>
                </c:pt>
                <c:pt idx="1">
                  <c:v>Centar</c:v>
                </c:pt>
                <c:pt idx="2">
                  <c:v>Jug</c:v>
                </c:pt>
                <c:pt idx="3">
                  <c:v>Sjever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0.90100000000000002</c:v>
                </c:pt>
                <c:pt idx="1">
                  <c:v>0.92148995693785696</c:v>
                </c:pt>
                <c:pt idx="2">
                  <c:v>0.84624723666315627</c:v>
                </c:pt>
                <c:pt idx="3">
                  <c:v>0.91183814571980326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41-41DE-80D8-67B3F47E2ED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Veoma često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</c:v>
                </c:pt>
                <c:pt idx="1">
                  <c:v>Centar</c:v>
                </c:pt>
                <c:pt idx="2">
                  <c:v>Jug</c:v>
                </c:pt>
                <c:pt idx="3">
                  <c:v>Sjever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1.0999999999999999E-2</c:v>
                </c:pt>
                <c:pt idx="1">
                  <c:v>9.2024470229737591E-3</c:v>
                </c:pt>
                <c:pt idx="2">
                  <c:v>1.138229333214877E-2</c:v>
                </c:pt>
                <c:pt idx="3">
                  <c:v>1.3883820744006053E-2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41-41DE-80D8-67B3F47E2E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61913912"/>
        <c:axId val="661914696"/>
      </c:barChart>
      <c:catAx>
        <c:axId val="661913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61914696"/>
        <c:crosses val="autoZero"/>
        <c:auto val="1"/>
        <c:lblAlgn val="ctr"/>
        <c:lblOffset val="100"/>
        <c:noMultiLvlLbl val="0"/>
      </c:catAx>
      <c:valAx>
        <c:axId val="661914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191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Djelimicno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###0.0%</c:formatCode>
                <c:ptCount val="1"/>
                <c:pt idx="0">
                  <c:v>2.3753772040108919E-2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C-41D0-A260-44AAC61E08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Donekle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###0.0%</c:formatCode>
                <c:ptCount val="1"/>
                <c:pt idx="0">
                  <c:v>0.97624622795989136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1C-41D0-A260-44AAC61E08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61907456"/>
        <c:axId val="661905496"/>
      </c:barChart>
      <c:catAx>
        <c:axId val="6619074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61905496"/>
        <c:crosses val="autoZero"/>
        <c:auto val="1"/>
        <c:lblAlgn val="ctr"/>
        <c:lblOffset val="100"/>
        <c:noMultiLvlLbl val="0"/>
      </c:catAx>
      <c:valAx>
        <c:axId val="6619054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190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 veoma maloj mjeri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Razvijeni</c:v>
                </c:pt>
                <c:pt idx="1">
                  <c:v>Lako dostupni</c:v>
                </c:pt>
                <c:pt idx="2">
                  <c:v>Jednostavni  za korišćenje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3.7501106627837906E-2</c:v>
                </c:pt>
                <c:pt idx="1">
                  <c:v>3.8078867896058716E-2</c:v>
                </c:pt>
                <c:pt idx="2">
                  <c:v>4.5881463235458539E-2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F-44F1-AC8E-65DD24394E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Donekle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Razvijeni</c:v>
                </c:pt>
                <c:pt idx="1">
                  <c:v>Lako dostupni</c:v>
                </c:pt>
                <c:pt idx="2">
                  <c:v>Jednostavni  za korišćenje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0.58279865002023257</c:v>
                </c:pt>
                <c:pt idx="1">
                  <c:v>0.62096072914309441</c:v>
                </c:pt>
                <c:pt idx="2">
                  <c:v>0.60130219091852588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5F-44F1-AC8E-65DD24394E6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Djelimično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Razvijeni</c:v>
                </c:pt>
                <c:pt idx="1">
                  <c:v>Lako dostupni</c:v>
                </c:pt>
                <c:pt idx="2">
                  <c:v>Jednostavni  za korišćenje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0.36456310667745323</c:v>
                </c:pt>
                <c:pt idx="1">
                  <c:v>0.32582326628636982</c:v>
                </c:pt>
                <c:pt idx="2">
                  <c:v>0.3376792091715391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5F-44F1-AC8E-65DD24394E6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 velikoj mjeri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Razvijeni</c:v>
                </c:pt>
                <c:pt idx="1">
                  <c:v>Lako dostupni</c:v>
                </c:pt>
                <c:pt idx="2">
                  <c:v>Jednostavni  za korišćenje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1.5137136674481381E-2</c:v>
                </c:pt>
                <c:pt idx="1">
                  <c:v>1.5137136674481381E-2</c:v>
                </c:pt>
                <c:pt idx="2">
                  <c:v>1.5137136674481381E-2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5F-44F1-AC8E-65DD24394E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59875864"/>
        <c:axId val="453195272"/>
      </c:barChart>
      <c:catAx>
        <c:axId val="459875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53195272"/>
        <c:crosses val="autoZero"/>
        <c:auto val="1"/>
        <c:lblAlgn val="ctr"/>
        <c:lblOffset val="100"/>
        <c:noMultiLvlLbl val="0"/>
      </c:catAx>
      <c:valAx>
        <c:axId val="4531952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987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 velikoj mjeri predstavlja problem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Neefikasnost/zahtjevi se sporo rješavaju</c:v>
                </c:pt>
                <c:pt idx="1">
                  <c:v> Informacije o radu javne uprave nijesu dostupne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1.7321214736281305E-2</c:v>
                </c:pt>
                <c:pt idx="1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9-4825-BF29-D2ABCB24B1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Donekle predstavlja problem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Neefikasnost/zahtjevi se sporo rješavaju</c:v>
                </c:pt>
                <c:pt idx="1">
                  <c:v> Informacije o radu javne uprave nijesu dostupne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0.69737756593676226</c:v>
                </c:pt>
                <c:pt idx="1">
                  <c:v>0.72599999999999998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9-4825-BF29-D2ABCB24B18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Donekle ne predstavlja problem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Neefikasnost/zahtjevi se sporo rješavaju</c:v>
                </c:pt>
                <c:pt idx="1">
                  <c:v> Informacije o radu javne uprave nijesu dostupne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>
                  <c:v>0.25738712627696186</c:v>
                </c:pt>
                <c:pt idx="1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19-4825-BF29-D2ABCB24B18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Uopšte ne predstavlja problem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Neefikasnost/zahtjevi se sporo rješavaju</c:v>
                </c:pt>
                <c:pt idx="1">
                  <c:v> Informacije o radu javne uprave nijesu dostupne</c:v>
                </c:pt>
              </c:strCache>
            </c:strRef>
          </c:cat>
          <c:val>
            <c:numRef>
              <c:f>Sheet1!$B$5:$C$5</c:f>
              <c:numCache>
                <c:formatCode>0.0%</c:formatCode>
                <c:ptCount val="2"/>
                <c:pt idx="0">
                  <c:v>2.7914093049997341E-2</c:v>
                </c:pt>
                <c:pt idx="1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19-4825-BF29-D2ABCB24B1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27554600"/>
        <c:axId val="627556560"/>
      </c:barChart>
      <c:catAx>
        <c:axId val="627554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27556560"/>
        <c:crosses val="autoZero"/>
        <c:auto val="1"/>
        <c:lblAlgn val="ctr"/>
        <c:lblOffset val="100"/>
        <c:noMultiLvlLbl val="0"/>
      </c:catAx>
      <c:valAx>
        <c:axId val="627556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7554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EB-4180-AFC9-F20EABF5D7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EB-4180-AFC9-F20EABF5D7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EB-4180-AFC9-F20EABF5D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3"/>
        <c:holeSize val="41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 b="11092"/>
          <a:stretch/>
        </p:blipFill>
        <p:spPr>
          <a:xfrm>
            <a:off x="-13700" y="-67733"/>
            <a:ext cx="12205700" cy="6942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7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8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0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9689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E93549-A536-46DF-8B6E-8D91F138F6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6127" y="508591"/>
            <a:ext cx="4380956" cy="5840819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24360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pPr/>
              <a:t>01/10/2024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1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 b="11514"/>
          <a:stretch/>
        </p:blipFill>
        <p:spPr>
          <a:xfrm>
            <a:off x="0" y="-100361"/>
            <a:ext cx="12198804" cy="69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6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44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5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2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" b="14540"/>
          <a:stretch/>
        </p:blipFill>
        <p:spPr>
          <a:xfrm>
            <a:off x="-98059" y="-18288"/>
            <a:ext cx="12290059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6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8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83FA5-F5FC-4FDC-918F-03EAAE2C0852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56-D67D-4FC2-9AEE-ED9A28D042E2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https://cemi.org.me/site/img/cemi-logo-me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79" y="6265466"/>
            <a:ext cx="820005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/>
          <p:nvPr userDrawn="1"/>
        </p:nvCxnSpPr>
        <p:spPr>
          <a:xfrm>
            <a:off x="847495" y="6445406"/>
            <a:ext cx="10506305" cy="35683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9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17.xlsx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307584" y="219793"/>
            <a:ext cx="3789126" cy="4430304"/>
            <a:chOff x="6699111" y="2411751"/>
            <a:chExt cx="4797245" cy="12880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99111" y="2411751"/>
              <a:ext cx="4797245" cy="6710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sr-Latn-ME" altLang="ko-KR" sz="4800" b="1" dirty="0">
                  <a:latin typeface="+mj-lt"/>
                  <a:cs typeface="Arial" pitchFamily="34" charset="0"/>
                </a:rPr>
                <a:t>Ispitivanje javnog</a:t>
              </a:r>
            </a:p>
            <a:p>
              <a:r>
                <a:rPr lang="sr-Latn-ME" altLang="ko-KR" sz="4800" b="1" dirty="0">
                  <a:latin typeface="+mj-lt"/>
                  <a:cs typeface="Arial" pitchFamily="34" charset="0"/>
                </a:rPr>
                <a:t>mnjenja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719259" y="3082841"/>
              <a:ext cx="4777097" cy="616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sr-Latn-ME" altLang="ko-KR" sz="1867" dirty="0">
                  <a:cs typeface="Arial" pitchFamily="34" charset="0"/>
                </a:rPr>
                <a:t>Stavovi građana/ki o radu javne uprave</a:t>
              </a:r>
            </a:p>
            <a:p>
              <a:endParaRPr lang="sr-Latn-ME" altLang="ko-KR" sz="1867" dirty="0">
                <a:cs typeface="Arial" pitchFamily="34" charset="0"/>
              </a:endParaRPr>
            </a:p>
            <a:p>
              <a:endParaRPr lang="sr-Latn-ME" altLang="ko-KR" sz="1867" dirty="0">
                <a:cs typeface="Arial" pitchFamily="34" charset="0"/>
              </a:endParaRPr>
            </a:p>
            <a:p>
              <a:endParaRPr lang="sr-Latn-ME" altLang="ko-KR" sz="1867" dirty="0">
                <a:cs typeface="Arial" pitchFamily="34" charset="0"/>
              </a:endParaRPr>
            </a:p>
            <a:p>
              <a:r>
                <a:rPr lang="sr-Latn-ME" altLang="ko-KR" sz="1867" b="1" dirty="0">
                  <a:cs typeface="Arial" pitchFamily="34" charset="0"/>
                </a:rPr>
                <a:t>Septembar 2024.</a:t>
              </a:r>
            </a:p>
            <a:p>
              <a:r>
                <a:rPr lang="sr-Latn-ME" altLang="ko-KR" sz="1867" b="1" dirty="0">
                  <a:cs typeface="Arial" pitchFamily="34" charset="0"/>
                </a:rPr>
                <a:t>CAPI, 1000 ispitanika</a:t>
              </a:r>
              <a:endParaRPr lang="ko-KR" altLang="en-US" sz="1867" b="1" dirty="0">
                <a:cs typeface="Arial" pitchFamily="34" charset="0"/>
              </a:endParaRPr>
            </a:p>
          </p:txBody>
        </p:sp>
      </p:grpSp>
      <p:pic>
        <p:nvPicPr>
          <p:cNvPr id="3" name="Picture 2" descr="A logo with a crown and a coat of arms&#10;&#10;Description automatically generated">
            <a:extLst>
              <a:ext uri="{FF2B5EF4-FFF2-40B4-BE49-F238E27FC236}">
                <a16:creationId xmlns:a16="http://schemas.microsoft.com/office/drawing/2014/main" id="{BE572CF5-6617-4F1B-263A-4B0F71AB1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70" y="53630"/>
            <a:ext cx="1002484" cy="917000"/>
          </a:xfrm>
          <a:prstGeom prst="rect">
            <a:avLst/>
          </a:prstGeom>
        </p:spPr>
      </p:pic>
      <p:pic>
        <p:nvPicPr>
          <p:cNvPr id="4" name="Picture 3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217386E4-C13B-05A2-CDC0-01F65B732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49" y="53630"/>
            <a:ext cx="1581388" cy="980949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CB6186B6-EDE0-B3D3-D20D-EF0568B21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532" y="103554"/>
            <a:ext cx="1662545" cy="9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298CB3-F922-42E9-88E5-A6851426EF5A}"/>
              </a:ext>
            </a:extLst>
          </p:cNvPr>
          <p:cNvSpPr/>
          <p:nvPr/>
        </p:nvSpPr>
        <p:spPr>
          <a:xfrm>
            <a:off x="0" y="4306481"/>
            <a:ext cx="12192000" cy="22383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5">
            <a:extLst>
              <a:ext uri="{FF2B5EF4-FFF2-40B4-BE49-F238E27FC236}">
                <a16:creationId xmlns:a16="http://schemas.microsoft.com/office/drawing/2014/main" id="{0F59A960-D4B8-4268-A3F4-541127F64D65}"/>
              </a:ext>
            </a:extLst>
          </p:cNvPr>
          <p:cNvSpPr/>
          <p:nvPr/>
        </p:nvSpPr>
        <p:spPr>
          <a:xfrm>
            <a:off x="540203" y="4776151"/>
            <a:ext cx="6641181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pl-PL" altLang="ko-KR" sz="4000" b="1" dirty="0">
                <a:solidFill>
                  <a:schemeClr val="bg1"/>
                </a:solidFill>
                <a:latin typeface="+mj-lt"/>
              </a:rPr>
              <a:t>ZAKON O SLOBODNOM</a:t>
            </a:r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직사각형 6">
            <a:extLst>
              <a:ext uri="{FF2B5EF4-FFF2-40B4-BE49-F238E27FC236}">
                <a16:creationId xmlns:a16="http://schemas.microsoft.com/office/drawing/2014/main" id="{2F6B9A7D-A819-4C2F-9BAB-1A29F2D5E951}"/>
              </a:ext>
            </a:extLst>
          </p:cNvPr>
          <p:cNvSpPr/>
          <p:nvPr/>
        </p:nvSpPr>
        <p:spPr>
          <a:xfrm>
            <a:off x="4531360" y="5425668"/>
            <a:ext cx="9052560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pl-PL" altLang="ko-KR" sz="4000" b="1" dirty="0">
                <a:solidFill>
                  <a:schemeClr val="bg1"/>
                </a:solidFill>
              </a:rPr>
              <a:t>PRISTUPU INFORMACIJAMA</a:t>
            </a:r>
          </a:p>
        </p:txBody>
      </p:sp>
    </p:spTree>
    <p:extLst>
      <p:ext uri="{BB962C8B-B14F-4D97-AF65-F5344CB8AC3E}">
        <p14:creationId xmlns:p14="http://schemas.microsoft.com/office/powerpoint/2010/main" val="389755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5902"/>
            <a:ext cx="10515600" cy="1325563"/>
          </a:xfrm>
        </p:spPr>
        <p:txBody>
          <a:bodyPr>
            <a:normAutofit/>
          </a:bodyPr>
          <a:lstStyle/>
          <a:p>
            <a:r>
              <a:rPr lang="sr-Latn-ME" sz="2400" dirty="0"/>
              <a:t>Građani/ke navode da su čuli za Zakon o slobodnom pristupu informacijama (83%) međutim o istom su većinom malo/djelimično (91%) ili uglavnom nijesu upoznati.</a:t>
            </a:r>
            <a:endParaRPr lang="en-GB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436941"/>
              </p:ext>
            </p:extLst>
          </p:nvPr>
        </p:nvGraphicFramePr>
        <p:xfrm>
          <a:off x="533399" y="2960914"/>
          <a:ext cx="4163787" cy="313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73617930"/>
              </p:ext>
            </p:extLst>
          </p:nvPr>
        </p:nvGraphicFramePr>
        <p:xfrm>
          <a:off x="5976256" y="2177143"/>
          <a:ext cx="5032829" cy="379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180114" y="4310743"/>
            <a:ext cx="1828800" cy="10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6393120"/>
            <a:ext cx="580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1050" i="1" dirty="0"/>
              <a:t>n=830</a:t>
            </a:r>
            <a:endParaRPr lang="en-GB" sz="1050" i="1" dirty="0"/>
          </a:p>
        </p:txBody>
      </p:sp>
      <p:sp>
        <p:nvSpPr>
          <p:cNvPr id="17" name="Rectangle 16"/>
          <p:cNvSpPr/>
          <p:nvPr/>
        </p:nvSpPr>
        <p:spPr>
          <a:xfrm>
            <a:off x="6662056" y="1439220"/>
            <a:ext cx="35163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solidFill>
                <a:srgbClr val="000000"/>
              </a:solidFill>
            </a:endParaRPr>
          </a:p>
          <a:p>
            <a:pPr marR="600"/>
            <a:r>
              <a:rPr lang="en-GB" sz="1000" b="0" i="0" u="none" strike="noStrike" baseline="0" dirty="0">
                <a:solidFill>
                  <a:srgbClr val="000000"/>
                </a:solidFill>
              </a:rPr>
              <a:t>U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kojoj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mjeri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biste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rekli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da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ste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upoznati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sa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mehanizmima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i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procedurama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za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pristup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informacijama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koje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propisuje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Zakon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o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slobodnom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pristupu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informacijama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?	</a:t>
            </a:r>
          </a:p>
          <a:p>
            <a:endParaRPr lang="en-GB" sz="1000" b="0" i="0" u="none" strike="noStrike" baseline="0" dirty="0"/>
          </a:p>
        </p:txBody>
      </p:sp>
      <p:sp>
        <p:nvSpPr>
          <p:cNvPr id="18" name="Rectangle 17"/>
          <p:cNvSpPr/>
          <p:nvPr/>
        </p:nvSpPr>
        <p:spPr>
          <a:xfrm>
            <a:off x="1134114" y="1670052"/>
            <a:ext cx="2710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Da li </a:t>
            </a:r>
            <a:r>
              <a:rPr lang="en-GB" sz="1000" dirty="0" err="1"/>
              <a:t>ste</a:t>
            </a:r>
            <a:r>
              <a:rPr lang="en-GB" sz="1000" dirty="0"/>
              <a:t> </a:t>
            </a:r>
            <a:r>
              <a:rPr lang="en-GB" sz="1000" dirty="0" err="1"/>
              <a:t>čuli</a:t>
            </a:r>
            <a:r>
              <a:rPr lang="en-GB" sz="1000" dirty="0"/>
              <a:t> </a:t>
            </a:r>
            <a:r>
              <a:rPr lang="en-GB" sz="1000" dirty="0" err="1"/>
              <a:t>za</a:t>
            </a:r>
            <a:r>
              <a:rPr lang="en-GB" sz="1000" dirty="0"/>
              <a:t> </a:t>
            </a:r>
            <a:r>
              <a:rPr lang="en-GB" sz="1000" dirty="0" err="1"/>
              <a:t>Zakon</a:t>
            </a:r>
            <a:r>
              <a:rPr lang="en-GB" sz="1000" dirty="0"/>
              <a:t> o </a:t>
            </a:r>
            <a:r>
              <a:rPr lang="en-GB" sz="1000" dirty="0" err="1"/>
              <a:t>slobodnom</a:t>
            </a:r>
            <a:r>
              <a:rPr lang="en-GB" sz="1000" dirty="0"/>
              <a:t> </a:t>
            </a:r>
            <a:r>
              <a:rPr lang="en-GB" sz="1000" dirty="0" err="1"/>
              <a:t>pristupu</a:t>
            </a:r>
            <a:r>
              <a:rPr lang="en-GB" sz="1000" dirty="0"/>
              <a:t> </a:t>
            </a:r>
            <a:r>
              <a:rPr lang="en-GB" sz="1000" dirty="0" err="1"/>
              <a:t>informacijama</a:t>
            </a:r>
            <a:r>
              <a:rPr lang="en-GB" sz="1000" dirty="0"/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3147" y="395229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/>
              <a:t>Ako DA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6423898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900" i="1" dirty="0"/>
              <a:t>n=1000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104364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61">
            <a:extLst>
              <a:ext uri="{FF2B5EF4-FFF2-40B4-BE49-F238E27FC236}">
                <a16:creationId xmlns:a16="http://schemas.microsoft.com/office/drawing/2014/main" id="{52D7DDD7-09A8-4BA7-858B-395E1FB302AF}"/>
              </a:ext>
            </a:extLst>
          </p:cNvPr>
          <p:cNvSpPr/>
          <p:nvPr/>
        </p:nvSpPr>
        <p:spPr>
          <a:xfrm rot="3584032">
            <a:off x="3829894" y="1777746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1756D1-8CF1-43F5-98F6-7B58A2484714}"/>
              </a:ext>
            </a:extLst>
          </p:cNvPr>
          <p:cNvSpPr/>
          <p:nvPr/>
        </p:nvSpPr>
        <p:spPr>
          <a:xfrm>
            <a:off x="4562691" y="2225255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7B39CC-65B3-4684-97B8-69E400F92730}"/>
              </a:ext>
            </a:extLst>
          </p:cNvPr>
          <p:cNvSpPr/>
          <p:nvPr/>
        </p:nvSpPr>
        <p:spPr>
          <a:xfrm>
            <a:off x="4562691" y="4862195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5D32C8-2D47-4E3D-86E0-9A2893159290}"/>
              </a:ext>
            </a:extLst>
          </p:cNvPr>
          <p:cNvSpPr/>
          <p:nvPr/>
        </p:nvSpPr>
        <p:spPr>
          <a:xfrm>
            <a:off x="3192653" y="3516107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023F44-C6F9-4A67-8E1F-42C418FEADBE}"/>
              </a:ext>
            </a:extLst>
          </p:cNvPr>
          <p:cNvSpPr/>
          <p:nvPr/>
        </p:nvSpPr>
        <p:spPr>
          <a:xfrm>
            <a:off x="5823929" y="3516107"/>
            <a:ext cx="762478" cy="7624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CD058-10BE-4318-9734-21F0F998D6D2}"/>
              </a:ext>
            </a:extLst>
          </p:cNvPr>
          <p:cNvSpPr txBox="1"/>
          <p:nvPr/>
        </p:nvSpPr>
        <p:spPr>
          <a:xfrm>
            <a:off x="4680077" y="236480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D5E53-71C7-4CA1-8A1E-1EFD54A84952}"/>
              </a:ext>
            </a:extLst>
          </p:cNvPr>
          <p:cNvSpPr txBox="1"/>
          <p:nvPr/>
        </p:nvSpPr>
        <p:spPr>
          <a:xfrm>
            <a:off x="3310038" y="366651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E408B-F2AE-45F3-9C42-360793010155}"/>
              </a:ext>
            </a:extLst>
          </p:cNvPr>
          <p:cNvSpPr txBox="1"/>
          <p:nvPr/>
        </p:nvSpPr>
        <p:spPr>
          <a:xfrm>
            <a:off x="4680077" y="501260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DAFAE-6DB8-43DE-A2CB-270E0EE608ED}"/>
              </a:ext>
            </a:extLst>
          </p:cNvPr>
          <p:cNvSpPr txBox="1"/>
          <p:nvPr/>
        </p:nvSpPr>
        <p:spPr>
          <a:xfrm>
            <a:off x="5941314" y="366651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EA648B-BF44-4CD9-AED1-CE1D896F24F9}"/>
              </a:ext>
            </a:extLst>
          </p:cNvPr>
          <p:cNvGrpSpPr/>
          <p:nvPr/>
        </p:nvGrpSpPr>
        <p:grpSpPr>
          <a:xfrm>
            <a:off x="697168" y="1745993"/>
            <a:ext cx="3563549" cy="494026"/>
            <a:chOff x="803640" y="3362835"/>
            <a:chExt cx="2059657" cy="4940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BCDF8A-2C91-41F3-B107-552E348073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Nikad nijesam imao/la potrebu za tim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A621C5-ED49-441D-AF5D-B2A1B47DE2F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68,7%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BCCC3F-29E0-452E-B175-9EABA5F0A024}"/>
              </a:ext>
            </a:extLst>
          </p:cNvPr>
          <p:cNvGrpSpPr/>
          <p:nvPr/>
        </p:nvGrpSpPr>
        <p:grpSpPr>
          <a:xfrm>
            <a:off x="-464882" y="3464709"/>
            <a:ext cx="3505135" cy="1417356"/>
            <a:chOff x="803640" y="3362835"/>
            <a:chExt cx="2059657" cy="14173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1DDB59-F263-4841-A7B3-8B55D22080A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GB" sz="1200" dirty="0"/>
            </a:p>
            <a:p>
              <a:pPr algn="r"/>
              <a:r>
                <a:rPr lang="en-GB" sz="1200" dirty="0" err="1"/>
                <a:t>Državni</a:t>
              </a:r>
              <a:r>
                <a:rPr lang="en-GB" sz="1200" dirty="0"/>
                <a:t> </a:t>
              </a:r>
              <a:r>
                <a:rPr lang="en-GB" sz="1200" dirty="0" err="1"/>
                <a:t>organi</a:t>
              </a:r>
              <a:r>
                <a:rPr lang="en-GB" sz="1200" dirty="0"/>
                <a:t> </a:t>
              </a:r>
              <a:r>
                <a:rPr lang="en-GB" sz="1200" dirty="0" err="1"/>
                <a:t>odugovlače</a:t>
              </a:r>
              <a:r>
                <a:rPr lang="en-GB" sz="1200" dirty="0"/>
                <a:t> </a:t>
              </a:r>
              <a:endParaRPr lang="sr-Latn-ME" sz="1200" dirty="0"/>
            </a:p>
            <a:p>
              <a:pPr algn="r"/>
              <a:r>
                <a:rPr lang="en-GB" sz="1200" dirty="0" err="1"/>
                <a:t>sa</a:t>
              </a:r>
              <a:r>
                <a:rPr lang="en-GB" sz="1200" dirty="0"/>
                <a:t> </a:t>
              </a:r>
              <a:r>
                <a:rPr lang="en-GB" sz="1200" dirty="0" err="1"/>
                <a:t>dostavljanjem</a:t>
              </a:r>
              <a:r>
                <a:rPr lang="en-GB" sz="1200" dirty="0"/>
                <a:t> </a:t>
              </a:r>
              <a:endParaRPr lang="sr-Latn-ME" sz="1200" dirty="0"/>
            </a:p>
            <a:p>
              <a:pPr algn="r"/>
              <a:r>
                <a:rPr lang="en-GB" sz="1200" dirty="0" err="1"/>
                <a:t>informacija</a:t>
              </a:r>
              <a:r>
                <a:rPr lang="en-GB" sz="1200" dirty="0"/>
                <a:t>	</a:t>
              </a:r>
            </a:p>
            <a:p>
              <a:pPr algn="r"/>
              <a:endParaRPr lang="en-GB" sz="1200" dirty="0"/>
            </a:p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DAEFFD-C726-42AD-8FAD-D2F9E1739CA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20,0%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1DA58A-8711-46BD-9FCE-01A10AB0137B}"/>
              </a:ext>
            </a:extLst>
          </p:cNvPr>
          <p:cNvGrpSpPr/>
          <p:nvPr/>
        </p:nvGrpSpPr>
        <p:grpSpPr>
          <a:xfrm>
            <a:off x="697168" y="5148748"/>
            <a:ext cx="3563549" cy="756846"/>
            <a:chOff x="803640" y="3362835"/>
            <a:chExt cx="2059657" cy="49402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90EA02-2870-47D2-814A-3833E33EE3C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Nisam čuo/la da postoji ta mogućnost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2D8343-4AF3-4739-A7DE-7EF9F350E0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6,4%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C76944A-779B-4C1F-B1B8-3F1E56C734DA}"/>
              </a:ext>
            </a:extLst>
          </p:cNvPr>
          <p:cNvSpPr txBox="1"/>
          <p:nvPr/>
        </p:nvSpPr>
        <p:spPr>
          <a:xfrm>
            <a:off x="9544827" y="1751241"/>
            <a:ext cx="236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Da li </a:t>
            </a:r>
            <a:r>
              <a:rPr lang="en-GB" sz="1200" dirty="0" err="1"/>
              <a:t>ste</a:t>
            </a:r>
            <a:r>
              <a:rPr lang="en-GB" sz="1200" dirty="0"/>
              <a:t> </a:t>
            </a:r>
            <a:r>
              <a:rPr lang="en-GB" sz="1200" dirty="0" err="1"/>
              <a:t>nekada</a:t>
            </a:r>
            <a:r>
              <a:rPr lang="en-GB" sz="1200" dirty="0"/>
              <a:t> </a:t>
            </a:r>
            <a:r>
              <a:rPr lang="en-GB" sz="1200" dirty="0" err="1"/>
              <a:t>tražili</a:t>
            </a:r>
            <a:r>
              <a:rPr lang="en-GB" sz="1200" dirty="0"/>
              <a:t> </a:t>
            </a:r>
            <a:r>
              <a:rPr lang="en-GB" sz="1200" dirty="0" err="1"/>
              <a:t>informacije</a:t>
            </a:r>
            <a:r>
              <a:rPr lang="en-GB" sz="1200" dirty="0"/>
              <a:t> </a:t>
            </a:r>
            <a:r>
              <a:rPr lang="en-GB" sz="1200" dirty="0" err="1"/>
              <a:t>koje</a:t>
            </a:r>
            <a:r>
              <a:rPr lang="en-GB" sz="1200" dirty="0"/>
              <a:t> se </a:t>
            </a:r>
            <a:r>
              <a:rPr lang="en-GB" sz="1200" dirty="0" err="1"/>
              <a:t>nalaze</a:t>
            </a:r>
            <a:r>
              <a:rPr lang="en-GB" sz="1200" dirty="0"/>
              <a:t> u </a:t>
            </a:r>
            <a:r>
              <a:rPr lang="en-GB" sz="1200" dirty="0" err="1"/>
              <a:t>posjedu</a:t>
            </a:r>
            <a:r>
              <a:rPr lang="en-GB" sz="1200" dirty="0"/>
              <a:t> </a:t>
            </a:r>
            <a:r>
              <a:rPr lang="en-GB" sz="1200" dirty="0" err="1"/>
              <a:t>državnih</a:t>
            </a:r>
            <a:r>
              <a:rPr lang="en-GB" sz="1200" dirty="0"/>
              <a:t> </a:t>
            </a:r>
            <a:r>
              <a:rPr lang="en-GB" sz="1200" dirty="0" err="1"/>
              <a:t>organa</a:t>
            </a:r>
            <a:r>
              <a:rPr lang="en-GB" sz="1200" dirty="0"/>
              <a:t> </a:t>
            </a:r>
            <a:r>
              <a:rPr lang="en-GB" sz="1200" dirty="0" err="1"/>
              <a:t>posredstvom</a:t>
            </a:r>
            <a:r>
              <a:rPr lang="en-GB" sz="1200" dirty="0"/>
              <a:t> </a:t>
            </a:r>
            <a:r>
              <a:rPr lang="en-GB" sz="1200" dirty="0" err="1"/>
              <a:t>Zakona</a:t>
            </a:r>
            <a:r>
              <a:rPr lang="en-GB" sz="1200" dirty="0"/>
              <a:t> o </a:t>
            </a:r>
            <a:r>
              <a:rPr lang="en-GB" sz="1200" dirty="0" err="1"/>
              <a:t>slobodnom</a:t>
            </a:r>
            <a:r>
              <a:rPr lang="en-GB" sz="1200" dirty="0"/>
              <a:t> </a:t>
            </a:r>
            <a:r>
              <a:rPr lang="en-GB" sz="1200" dirty="0" err="1"/>
              <a:t>pristupu</a:t>
            </a:r>
            <a:r>
              <a:rPr lang="en-GB" sz="1200" dirty="0"/>
              <a:t> </a:t>
            </a:r>
            <a:r>
              <a:rPr lang="en-GB" sz="1200" dirty="0" err="1"/>
              <a:t>informacijama</a:t>
            </a:r>
            <a:r>
              <a:rPr lang="en-GB" sz="1200" dirty="0"/>
              <a:t>?	</a:t>
            </a:r>
          </a:p>
          <a:p>
            <a:endParaRPr lang="en-GB" sz="1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FC44B1-E4F2-412F-A2DD-39A3CF99139C}"/>
              </a:ext>
            </a:extLst>
          </p:cNvPr>
          <p:cNvGrpSpPr/>
          <p:nvPr/>
        </p:nvGrpSpPr>
        <p:grpSpPr>
          <a:xfrm>
            <a:off x="4106973" y="3145119"/>
            <a:ext cx="1565114" cy="1564311"/>
            <a:chOff x="4574848" y="1897856"/>
            <a:chExt cx="3028217" cy="302666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073CEA-A3D6-4D57-893F-9DADC777850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847A46-9119-4075-831A-CFB0BC5FB52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435612"/>
              </p:ext>
            </p:extLst>
          </p:nvPr>
        </p:nvGraphicFramePr>
        <p:xfrm>
          <a:off x="6868852" y="1410524"/>
          <a:ext cx="3244012" cy="233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1E1DA58A-8711-46BD-9FCE-01A10AB0137B}"/>
              </a:ext>
            </a:extLst>
          </p:cNvPr>
          <p:cNvGrpSpPr/>
          <p:nvPr/>
        </p:nvGrpSpPr>
        <p:grpSpPr>
          <a:xfrm>
            <a:off x="6388834" y="4154939"/>
            <a:ext cx="2102024" cy="993809"/>
            <a:chOff x="803640" y="3362833"/>
            <a:chExt cx="2059657" cy="3978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90EA02-2870-47D2-814A-3833E33EE3C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80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Procedura podnošenja zahtjeva je komplikovana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92D8343-4AF3-4739-A7DE-7EF9F350E03D}"/>
                </a:ext>
              </a:extLst>
            </p:cNvPr>
            <p:cNvSpPr txBox="1"/>
            <p:nvPr/>
          </p:nvSpPr>
          <p:spPr>
            <a:xfrm>
              <a:off x="803640" y="3362833"/>
              <a:ext cx="2059657" cy="26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FF8021"/>
                  </a:solidFill>
                  <a:cs typeface="Arial" pitchFamily="34" charset="0"/>
                </a:rPr>
                <a:t>4,9%</a:t>
              </a:r>
            </a:p>
          </p:txBody>
        </p:sp>
      </p:grpSp>
      <p:sp>
        <p:nvSpPr>
          <p:cNvPr id="40" name="Title 3"/>
          <p:cNvSpPr txBox="1">
            <a:spLocks/>
          </p:cNvSpPr>
          <p:nvPr/>
        </p:nvSpPr>
        <p:spPr>
          <a:xfrm>
            <a:off x="838200" y="121676"/>
            <a:ext cx="10515600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2400" dirty="0"/>
              <a:t>Većinom navode da nijesu tražili informacije u posjedu državnih organa (90%) a kao ključni razlog ističu da nijesu imali potrebu za istim (69%). Ipak, svaki 5-ti građanin/ka to nijesu učinili jer smatraju da državni organi </a:t>
            </a:r>
            <a:r>
              <a:rPr lang="en-US" sz="2400" dirty="0"/>
              <a:t>o</a:t>
            </a:r>
            <a:r>
              <a:rPr lang="sr-Latn-ME" sz="2400" dirty="0"/>
              <a:t>dugovlače </a:t>
            </a:r>
            <a:r>
              <a:rPr lang="en-US" sz="2400" dirty="0"/>
              <a:t>s</a:t>
            </a:r>
            <a:r>
              <a:rPr lang="sr-Latn-ME" sz="2400" dirty="0"/>
              <a:t>a dostavljanjem informacija.</a:t>
            </a:r>
            <a:endParaRPr lang="en-GB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61971" y="3781930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900" i="1" dirty="0"/>
              <a:t>n=1000</a:t>
            </a:r>
            <a:endParaRPr lang="en-GB" sz="9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838200" y="6196772"/>
            <a:ext cx="5084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900" i="1" dirty="0"/>
              <a:t>n=905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3308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400" dirty="0"/>
              <a:t>Građani Crne Gore koji su su tražili informacije</a:t>
            </a:r>
            <a:endParaRPr lang="en-US" sz="2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F4A3AF8-EEE6-4890-8169-6287AC0A5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006206"/>
              </p:ext>
            </p:extLst>
          </p:nvPr>
        </p:nvGraphicFramePr>
        <p:xfrm>
          <a:off x="878186" y="1690512"/>
          <a:ext cx="6284613" cy="260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1FD5141-8E59-47BA-9647-3BF79EA15043}"/>
              </a:ext>
            </a:extLst>
          </p:cNvPr>
          <p:cNvGrpSpPr/>
          <p:nvPr/>
        </p:nvGrpSpPr>
        <p:grpSpPr>
          <a:xfrm>
            <a:off x="8039478" y="1830344"/>
            <a:ext cx="3274338" cy="1282678"/>
            <a:chOff x="179512" y="5240233"/>
            <a:chExt cx="4220765" cy="12826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1C3916-2F46-4042-BE70-77867F320538}"/>
                </a:ext>
              </a:extLst>
            </p:cNvPr>
            <p:cNvSpPr txBox="1"/>
            <p:nvPr/>
          </p:nvSpPr>
          <p:spPr>
            <a:xfrm>
              <a:off x="188133" y="5507248"/>
              <a:ext cx="42121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Ovi </a:t>
              </a:r>
              <a:r>
                <a:rPr lang="sr-Latn-M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podaci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pokazuju</a:t>
              </a:r>
              <a:r>
                <a:rPr lang="sr-Latn-M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iz ugla građana/ki,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 je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javna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uprava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efikasna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ispunjavanju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zakonskih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obaveza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korisnici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imaju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pozitivno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iskustvo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procesom</a:t>
              </a:r>
              <a:r>
                <a:rPr lang="sr-Latn-M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traženja informacija od strane javne uprave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5BADA1-E10B-491E-B521-0DA79E4768AA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58248EC-133A-4661-8BA3-936B52D04649}"/>
              </a:ext>
            </a:extLst>
          </p:cNvPr>
          <p:cNvSpPr/>
          <p:nvPr/>
        </p:nvSpPr>
        <p:spPr>
          <a:xfrm>
            <a:off x="913326" y="504518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537FA9-042D-464D-AF85-098C2E52806E}"/>
              </a:ext>
            </a:extLst>
          </p:cNvPr>
          <p:cNvGrpSpPr/>
          <p:nvPr/>
        </p:nvGrpSpPr>
        <p:grpSpPr>
          <a:xfrm>
            <a:off x="5324961" y="4649375"/>
            <a:ext cx="2438382" cy="1476073"/>
            <a:chOff x="1749012" y="2124268"/>
            <a:chExt cx="1742868" cy="14760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15DED6-494A-4A31-93A6-879CDB347846}"/>
                </a:ext>
              </a:extLst>
            </p:cNvPr>
            <p:cNvSpPr txBox="1"/>
            <p:nvPr/>
          </p:nvSpPr>
          <p:spPr>
            <a:xfrm>
              <a:off x="1749012" y="2584678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M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Kako biste ocijenili Vaše iskustvo sa javnom upravom u pogledu rješavanja po pitanju Vašeg zahtjeva za slobodan pristup informacijama?	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E09078-7C22-4EE3-A6D1-EFD060D0900A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ME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UGLAVNOM POZITIVNO 100%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35B995E-5209-49EF-9F71-77BF60933A09}"/>
              </a:ext>
            </a:extLst>
          </p:cNvPr>
          <p:cNvSpPr/>
          <p:nvPr/>
        </p:nvSpPr>
        <p:spPr>
          <a:xfrm>
            <a:off x="4527818" y="5045180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771FA4-F185-4C3A-81AC-BD58C49115EB}"/>
              </a:ext>
            </a:extLst>
          </p:cNvPr>
          <p:cNvSpPr/>
          <p:nvPr/>
        </p:nvSpPr>
        <p:spPr>
          <a:xfrm>
            <a:off x="8142312" y="5045180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F3E2EB-7F08-4E5C-B542-611D9B49827E}"/>
              </a:ext>
            </a:extLst>
          </p:cNvPr>
          <p:cNvGrpSpPr/>
          <p:nvPr/>
        </p:nvGrpSpPr>
        <p:grpSpPr>
          <a:xfrm>
            <a:off x="1725781" y="5009755"/>
            <a:ext cx="2517255" cy="561696"/>
            <a:chOff x="1775729" y="2124268"/>
            <a:chExt cx="1716151" cy="5616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203FD1-621D-4A98-B87A-953BFAF31A0A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ME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Nema odbijenih zahtjeva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DA8ED5-703B-4177-A2EB-06A105744B45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609CEE-40B7-49CD-A7C3-CBC7B3822434}"/>
              </a:ext>
            </a:extLst>
          </p:cNvPr>
          <p:cNvGrpSpPr/>
          <p:nvPr/>
        </p:nvGrpSpPr>
        <p:grpSpPr>
          <a:xfrm>
            <a:off x="8924876" y="4649376"/>
            <a:ext cx="2401003" cy="1389582"/>
            <a:chOff x="1775729" y="2124268"/>
            <a:chExt cx="1716151" cy="10580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3A68D4-231E-4397-A460-C040214060A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773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Vašem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mišljenju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u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kojoj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mjeri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mehanizmi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slobodnog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pristupa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informacijama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zloupotrebljavaju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od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strane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podnosilaca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zahtjeva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?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5EBBC8-927D-4D82-A800-B61B5346A681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ME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DJELIMIČNO UPOZNATI – 100%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Donut 39">
            <a:extLst>
              <a:ext uri="{FF2B5EF4-FFF2-40B4-BE49-F238E27FC236}">
                <a16:creationId xmlns:a16="http://schemas.microsoft.com/office/drawing/2014/main" id="{BDF76082-12FB-4433-962A-8AF73B451484}"/>
              </a:ext>
            </a:extLst>
          </p:cNvPr>
          <p:cNvSpPr/>
          <p:nvPr/>
        </p:nvSpPr>
        <p:spPr>
          <a:xfrm>
            <a:off x="4677808" y="519871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A8510E87-8D6A-43CF-B004-5A739A2AEFC7}"/>
              </a:ext>
            </a:extLst>
          </p:cNvPr>
          <p:cNvSpPr>
            <a:spLocks noChangeAspect="1"/>
          </p:cNvSpPr>
          <p:nvPr/>
        </p:nvSpPr>
        <p:spPr>
          <a:xfrm>
            <a:off x="8286300" y="523169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자유형 151">
            <a:extLst>
              <a:ext uri="{FF2B5EF4-FFF2-40B4-BE49-F238E27FC236}">
                <a16:creationId xmlns:a16="http://schemas.microsoft.com/office/drawing/2014/main" id="{7654DB7C-9F35-42E7-B151-27BC12939937}"/>
              </a:ext>
            </a:extLst>
          </p:cNvPr>
          <p:cNvSpPr/>
          <p:nvPr/>
        </p:nvSpPr>
        <p:spPr>
          <a:xfrm>
            <a:off x="1080135" y="519312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6196772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900" i="1" dirty="0"/>
              <a:t>n=95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40915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400" dirty="0"/>
              <a:t>Građani većinom čuli za Agenciju za zaštitu ličnih podataka, međutim ističu da su do „djelimično“ upoznati sa radom Agencije te da 82% ima određenu dozu povjerenja u njen rad (79,4%).</a:t>
            </a:r>
            <a:endParaRPr lang="en-GB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091887"/>
              </p:ext>
            </p:extLst>
          </p:nvPr>
        </p:nvGraphicFramePr>
        <p:xfrm>
          <a:off x="391886" y="2854290"/>
          <a:ext cx="3064992" cy="265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838201" y="2029283"/>
            <a:ext cx="1994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solidFill>
                <a:srgbClr val="000000"/>
              </a:solidFill>
            </a:endParaRPr>
          </a:p>
          <a:p>
            <a:pPr marR="600"/>
            <a:r>
              <a:rPr lang="en-GB" sz="1000" b="0" i="0" u="none" strike="noStrike" baseline="0" dirty="0">
                <a:solidFill>
                  <a:srgbClr val="000000"/>
                </a:solidFill>
              </a:rPr>
              <a:t>Da li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ste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čuli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za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Agenciju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za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zaštitu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ličnih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podataka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i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slobodan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pristup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informacijama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?	</a:t>
            </a:r>
          </a:p>
          <a:p>
            <a:endParaRPr lang="en-GB" sz="1000" b="0" i="0" u="none" strike="noStrike" baseline="0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53945877"/>
              </p:ext>
            </p:extLst>
          </p:nvPr>
        </p:nvGraphicFramePr>
        <p:xfrm>
          <a:off x="5257800" y="2737169"/>
          <a:ext cx="3396343" cy="321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924873407"/>
              </p:ext>
            </p:extLst>
          </p:nvPr>
        </p:nvGraphicFramePr>
        <p:xfrm>
          <a:off x="8621486" y="2754085"/>
          <a:ext cx="3156858" cy="319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/>
          <p:cNvSpPr/>
          <p:nvPr/>
        </p:nvSpPr>
        <p:spPr>
          <a:xfrm>
            <a:off x="9035142" y="2048432"/>
            <a:ext cx="2645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solidFill>
                <a:srgbClr val="000000"/>
              </a:solidFill>
            </a:endParaRPr>
          </a:p>
          <a:p>
            <a:pPr marR="600"/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Koliko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imate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povjerenja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u rad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Agencije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?	</a:t>
            </a:r>
          </a:p>
          <a:p>
            <a:endParaRPr lang="en-GB" sz="1000" b="0" i="0" u="none" strike="noStrike" baseline="0" dirty="0"/>
          </a:p>
        </p:txBody>
      </p:sp>
      <p:sp>
        <p:nvSpPr>
          <p:cNvPr id="15" name="Rectangle 14"/>
          <p:cNvSpPr/>
          <p:nvPr/>
        </p:nvSpPr>
        <p:spPr>
          <a:xfrm>
            <a:off x="5735179" y="1875394"/>
            <a:ext cx="26452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solidFill>
                <a:srgbClr val="000000"/>
              </a:solidFill>
            </a:endParaRPr>
          </a:p>
          <a:p>
            <a:endParaRPr lang="en-GB" sz="1000" dirty="0"/>
          </a:p>
          <a:p>
            <a:r>
              <a:rPr lang="en-GB" sz="1000" dirty="0"/>
              <a:t>U </a:t>
            </a:r>
            <a:r>
              <a:rPr lang="en-GB" sz="1000" dirty="0" err="1"/>
              <a:t>kojoj</a:t>
            </a:r>
            <a:r>
              <a:rPr lang="en-GB" sz="1000" dirty="0"/>
              <a:t> </a:t>
            </a:r>
            <a:r>
              <a:rPr lang="en-GB" sz="1000" dirty="0" err="1"/>
              <a:t>mjeri</a:t>
            </a:r>
            <a:r>
              <a:rPr lang="en-GB" sz="1000" dirty="0"/>
              <a:t> </a:t>
            </a:r>
            <a:r>
              <a:rPr lang="en-GB" sz="1000" dirty="0" err="1"/>
              <a:t>biste</a:t>
            </a:r>
            <a:r>
              <a:rPr lang="en-GB" sz="1000" dirty="0"/>
              <a:t> </a:t>
            </a:r>
            <a:r>
              <a:rPr lang="en-GB" sz="1000" dirty="0" err="1"/>
              <a:t>rekli</a:t>
            </a:r>
            <a:r>
              <a:rPr lang="en-GB" sz="1000" dirty="0"/>
              <a:t> da </a:t>
            </a:r>
            <a:r>
              <a:rPr lang="en-GB" sz="1000" dirty="0" err="1"/>
              <a:t>ste</a:t>
            </a:r>
            <a:r>
              <a:rPr lang="en-GB" sz="1000" dirty="0"/>
              <a:t> </a:t>
            </a:r>
            <a:r>
              <a:rPr lang="en-GB" sz="1000" dirty="0" err="1"/>
              <a:t>upoznati</a:t>
            </a:r>
            <a:r>
              <a:rPr lang="en-GB" sz="1000" dirty="0"/>
              <a:t> </a:t>
            </a:r>
            <a:r>
              <a:rPr lang="en-GB" sz="1000" dirty="0" err="1"/>
              <a:t>sa</a:t>
            </a:r>
            <a:r>
              <a:rPr lang="en-GB" sz="1000" dirty="0"/>
              <a:t> </a:t>
            </a:r>
            <a:r>
              <a:rPr lang="en-GB" sz="1000" dirty="0" err="1"/>
              <a:t>radom</a:t>
            </a:r>
            <a:r>
              <a:rPr lang="en-GB" sz="1000" dirty="0"/>
              <a:t> </a:t>
            </a:r>
            <a:r>
              <a:rPr lang="en-GB" sz="1000" dirty="0" err="1"/>
              <a:t>Agencije</a:t>
            </a:r>
            <a:r>
              <a:rPr lang="en-GB" sz="1000" dirty="0"/>
              <a:t>?	</a:t>
            </a:r>
          </a:p>
          <a:p>
            <a:endParaRPr lang="en-GB" sz="1000" dirty="0"/>
          </a:p>
          <a:p>
            <a:pPr marR="600"/>
            <a:r>
              <a:rPr lang="en-GB" sz="10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endParaRPr lang="en-GB" sz="1000" b="0" i="0" u="none" strike="noStrike" baseline="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6423898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900" i="1" dirty="0"/>
              <a:t>n=1000</a:t>
            </a:r>
            <a:endParaRPr lang="en-GB" sz="900" i="1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301007738"/>
              </p:ext>
            </p:extLst>
          </p:nvPr>
        </p:nvGraphicFramePr>
        <p:xfrm>
          <a:off x="2977376" y="2048432"/>
          <a:ext cx="1952702" cy="176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237908004"/>
              </p:ext>
            </p:extLst>
          </p:nvPr>
        </p:nvGraphicFramePr>
        <p:xfrm>
          <a:off x="2929054" y="4099282"/>
          <a:ext cx="1952702" cy="176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890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20623"/>
              </p:ext>
            </p:extLst>
          </p:nvPr>
        </p:nvGraphicFramePr>
        <p:xfrm>
          <a:off x="1173163" y="294509"/>
          <a:ext cx="8631237" cy="513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98991" imgH="3924265" progId="Excel.Sheet.12">
                  <p:embed/>
                </p:oleObj>
              </mc:Choice>
              <mc:Fallback>
                <p:oleObj name="Worksheet" r:id="rId2" imgW="6598991" imgH="39242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3163" y="294509"/>
                        <a:ext cx="8631237" cy="513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91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31064" y="4754245"/>
            <a:ext cx="12323064" cy="2103755"/>
          </a:xfrm>
          <a:solidFill>
            <a:srgbClr val="FFFFFF">
              <a:alpha val="76863"/>
            </a:srgbClr>
          </a:solidFill>
        </p:spPr>
        <p:txBody>
          <a:bodyPr/>
          <a:lstStyle/>
          <a:p>
            <a:pPr algn="ctr"/>
            <a:r>
              <a:rPr lang="sr-Latn-ME" sz="6000" dirty="0"/>
              <a:t>HVALA!</a:t>
            </a:r>
            <a:br>
              <a:rPr lang="sr-Latn-ME" sz="6000" dirty="0"/>
            </a:br>
            <a:r>
              <a:rPr lang="sr-Latn-ME" dirty="0"/>
              <a:t>Za sva dodatna pitanja stojimo na raspolaganju.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89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O PROJEKTU</a:t>
            </a:r>
            <a:r>
              <a:rPr lang="sr-Latn-ME" dirty="0"/>
              <a:t> </a:t>
            </a:r>
            <a:r>
              <a:rPr lang="en-GB" sz="2800" dirty="0">
                <a:latin typeface="+mj-lt"/>
              </a:rPr>
              <a:t>PROSPECTA</a:t>
            </a:r>
            <a:br>
              <a:rPr lang="sr-Latn-ME" sz="2800" dirty="0">
                <a:latin typeface="+mj-lt"/>
              </a:rPr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1076" y="599177"/>
            <a:ext cx="11022724" cy="4864484"/>
          </a:xfrm>
        </p:spPr>
        <p:txBody>
          <a:bodyPr>
            <a:noAutofit/>
          </a:bodyPr>
          <a:lstStyle/>
          <a:p>
            <a:pPr algn="just"/>
            <a:r>
              <a:rPr lang="en-GB" sz="1100" b="1" dirty="0" err="1">
                <a:latin typeface="+mj-lt"/>
              </a:rPr>
              <a:t>Proj</a:t>
            </a:r>
            <a:r>
              <a:rPr lang="sr-Latn-ME" sz="1100" b="1" dirty="0">
                <a:latin typeface="+mj-lt"/>
              </a:rPr>
              <a:t>e</a:t>
            </a:r>
            <a:r>
              <a:rPr lang="en-GB" sz="1100" b="1" dirty="0">
                <a:latin typeface="+mj-lt"/>
              </a:rPr>
              <a:t>kat PROSPECTA: </a:t>
            </a:r>
            <a:r>
              <a:rPr lang="en-GB" sz="1100" b="1" dirty="0" err="1">
                <a:latin typeface="+mj-lt"/>
              </a:rPr>
              <a:t>Promocija</a:t>
            </a:r>
            <a:r>
              <a:rPr lang="en-GB" sz="1100" b="1" dirty="0">
                <a:latin typeface="+mj-lt"/>
              </a:rPr>
              <a:t> </a:t>
            </a:r>
            <a:r>
              <a:rPr lang="en-GB" sz="1100" b="1" dirty="0" err="1">
                <a:latin typeface="+mj-lt"/>
              </a:rPr>
              <a:t>Otvorenosti</a:t>
            </a:r>
            <a:r>
              <a:rPr lang="en-GB" sz="1100" b="1" dirty="0">
                <a:latin typeface="+mj-lt"/>
              </a:rPr>
              <a:t> </a:t>
            </a:r>
            <a:r>
              <a:rPr lang="en-GB" sz="1100" b="1" dirty="0" err="1">
                <a:latin typeface="+mj-lt"/>
              </a:rPr>
              <a:t>i</a:t>
            </a:r>
            <a:r>
              <a:rPr lang="en-GB" sz="1100" b="1" dirty="0">
                <a:latin typeface="+mj-lt"/>
              </a:rPr>
              <a:t> </a:t>
            </a:r>
            <a:r>
              <a:rPr lang="en-GB" sz="1100" b="1" dirty="0" err="1">
                <a:latin typeface="+mj-lt"/>
              </a:rPr>
              <a:t>Stvaranje</a:t>
            </a:r>
            <a:r>
              <a:rPr lang="en-GB" sz="1100" b="1" dirty="0">
                <a:latin typeface="+mj-lt"/>
              </a:rPr>
              <a:t> </a:t>
            </a:r>
            <a:r>
              <a:rPr lang="en-GB" sz="1100" b="1" dirty="0" err="1">
                <a:latin typeface="+mj-lt"/>
              </a:rPr>
              <a:t>Pristupa</a:t>
            </a:r>
            <a:r>
              <a:rPr lang="en-GB" sz="1100" b="1" dirty="0">
                <a:latin typeface="+mj-lt"/>
              </a:rPr>
              <a:t> za </a:t>
            </a:r>
            <a:r>
              <a:rPr lang="en-GB" sz="1100" b="1" dirty="0" err="1">
                <a:latin typeface="+mj-lt"/>
              </a:rPr>
              <a:t>Efikasnu</a:t>
            </a:r>
            <a:r>
              <a:rPr lang="en-GB" sz="1100" b="1" dirty="0">
                <a:latin typeface="+mj-lt"/>
              </a:rPr>
              <a:t> </a:t>
            </a:r>
            <a:r>
              <a:rPr lang="en-GB" sz="1100" b="1" dirty="0" err="1">
                <a:latin typeface="+mj-lt"/>
              </a:rPr>
              <a:t>i</a:t>
            </a:r>
            <a:r>
              <a:rPr lang="en-GB" sz="1100" b="1" dirty="0">
                <a:latin typeface="+mj-lt"/>
              </a:rPr>
              <a:t> </a:t>
            </a:r>
            <a:r>
              <a:rPr lang="en-GB" sz="1100" b="1" dirty="0" err="1">
                <a:latin typeface="+mj-lt"/>
              </a:rPr>
              <a:t>Transparentnu</a:t>
            </a:r>
            <a:r>
              <a:rPr lang="en-GB" sz="1100" b="1" dirty="0">
                <a:latin typeface="+mj-lt"/>
              </a:rPr>
              <a:t> </a:t>
            </a:r>
            <a:r>
              <a:rPr lang="en-GB" sz="1100" b="1" dirty="0" err="1">
                <a:latin typeface="+mj-lt"/>
              </a:rPr>
              <a:t>Administraciju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predstavlja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inovativan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davanje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doprinosa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unaprjeđenje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otvorenosti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javne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uprave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dosljednje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primjene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Zakona</a:t>
            </a:r>
            <a:r>
              <a:rPr lang="en-GB" sz="1100" dirty="0">
                <a:latin typeface="+mj-lt"/>
              </a:rPr>
              <a:t> o </a:t>
            </a:r>
            <a:r>
              <a:rPr lang="en-GB" sz="1100" dirty="0" err="1">
                <a:latin typeface="+mj-lt"/>
              </a:rPr>
              <a:t>slobodnom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prostupu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.</a:t>
            </a:r>
          </a:p>
          <a:p>
            <a:pPr algn="just"/>
            <a:r>
              <a:rPr lang="en-GB" sz="1100" dirty="0" err="1">
                <a:latin typeface="+mj-lt"/>
              </a:rPr>
              <a:t>Ovaj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projekat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ima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cilj</a:t>
            </a:r>
            <a:r>
              <a:rPr lang="en-GB" sz="1100" dirty="0">
                <a:latin typeface="+mj-lt"/>
              </a:rPr>
              <a:t> da </a:t>
            </a:r>
            <a:r>
              <a:rPr lang="en-GB" sz="1100" dirty="0" err="1">
                <a:latin typeface="+mj-lt"/>
              </a:rPr>
              <a:t>unaprijedi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kapacitete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državne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uprave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opšte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zajednice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efikasniju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primjenu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Zakona</a:t>
            </a:r>
            <a:r>
              <a:rPr lang="en-GB" sz="1100" dirty="0">
                <a:latin typeface="+mj-lt"/>
              </a:rPr>
              <a:t> o </a:t>
            </a:r>
            <a:r>
              <a:rPr lang="en-GB" sz="1100" dirty="0" err="1">
                <a:latin typeface="+mj-lt"/>
              </a:rPr>
              <a:t>slobodnom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. </a:t>
            </a:r>
            <a:r>
              <a:rPr lang="en-GB" sz="1100" dirty="0" err="1">
                <a:latin typeface="+mj-lt"/>
              </a:rPr>
              <a:t>Kroz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seriju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aktivnosti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projekat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će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doprinijeti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većoj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transparentnosti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efikasnosti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odgovornosti</a:t>
            </a:r>
            <a:r>
              <a:rPr lang="en-GB" sz="1100" dirty="0">
                <a:latin typeface="+mj-lt"/>
              </a:rPr>
              <a:t> organa vlasti, </a:t>
            </a:r>
            <a:r>
              <a:rPr lang="en-GB" sz="1100" dirty="0" err="1">
                <a:latin typeface="+mj-lt"/>
              </a:rPr>
              <a:t>kao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osnaživanju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građana</a:t>
            </a:r>
            <a:r>
              <a:rPr lang="en-GB" sz="1100" dirty="0">
                <a:latin typeface="+mj-lt"/>
              </a:rPr>
              <a:t> da </a:t>
            </a:r>
            <a:r>
              <a:rPr lang="en-GB" sz="1100" dirty="0" err="1">
                <a:latin typeface="+mj-lt"/>
              </a:rPr>
              <a:t>ostvaruju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svoje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pravo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na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. </a:t>
            </a:r>
            <a:r>
              <a:rPr lang="en-GB" sz="1100" dirty="0" err="1">
                <a:latin typeface="+mj-lt"/>
              </a:rPr>
              <a:t>Fokusirajući</a:t>
            </a:r>
            <a:r>
              <a:rPr lang="en-GB" sz="1100" dirty="0">
                <a:latin typeface="+mj-lt"/>
              </a:rPr>
              <a:t> se </a:t>
            </a:r>
            <a:r>
              <a:rPr lang="en-GB" sz="1100" dirty="0" err="1">
                <a:latin typeface="+mj-lt"/>
              </a:rPr>
              <a:t>na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primjenu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Zakona</a:t>
            </a:r>
            <a:r>
              <a:rPr lang="en-GB" sz="1100" dirty="0">
                <a:latin typeface="+mj-lt"/>
              </a:rPr>
              <a:t> o </a:t>
            </a:r>
            <a:r>
              <a:rPr lang="en-GB" sz="1100" dirty="0" err="1">
                <a:latin typeface="+mj-lt"/>
              </a:rPr>
              <a:t>slobodnom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 (ZSPI), </a:t>
            </a:r>
            <a:r>
              <a:rPr lang="en-GB" sz="1100" dirty="0" err="1">
                <a:latin typeface="+mj-lt"/>
              </a:rPr>
              <a:t>projekat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će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istraživati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trenutno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stanje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jačati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kapacitete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državnih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službenika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građana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promovisati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važnost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otvorenih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podataka</a:t>
            </a:r>
            <a:r>
              <a:rPr lang="en-GB" sz="1100" dirty="0">
                <a:latin typeface="+mj-lt"/>
              </a:rPr>
              <a:t>.</a:t>
            </a:r>
          </a:p>
          <a:p>
            <a:pPr algn="just"/>
            <a:r>
              <a:rPr lang="en-GB" sz="1100" dirty="0" err="1">
                <a:latin typeface="+mj-lt"/>
              </a:rPr>
              <a:t>Projekat</a:t>
            </a:r>
            <a:r>
              <a:rPr lang="en-GB" sz="1100" dirty="0">
                <a:latin typeface="+mj-lt"/>
              </a:rPr>
              <a:t> se </a:t>
            </a:r>
            <a:r>
              <a:rPr lang="en-GB" sz="1100" dirty="0" err="1">
                <a:latin typeface="+mj-lt"/>
              </a:rPr>
              <a:t>realizuje</a:t>
            </a:r>
            <a:r>
              <a:rPr lang="en-GB" sz="1100" dirty="0">
                <a:latin typeface="+mj-lt"/>
              </a:rPr>
              <a:t> u </a:t>
            </a:r>
            <a:r>
              <a:rPr lang="en-GB" sz="1100" b="1" dirty="0">
                <a:latin typeface="+mj-lt"/>
              </a:rPr>
              <a:t>tri faze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to: </a:t>
            </a:r>
          </a:p>
          <a:p>
            <a:pPr marL="0" indent="0" algn="just">
              <a:buNone/>
            </a:pPr>
            <a:r>
              <a:rPr lang="en-GB" sz="1100" b="1" dirty="0">
                <a:latin typeface="+mj-lt"/>
              </a:rPr>
              <a:t>1. </a:t>
            </a:r>
            <a:r>
              <a:rPr lang="en-GB" sz="1100" b="1" dirty="0" err="1">
                <a:latin typeface="+mj-lt"/>
              </a:rPr>
              <a:t>Istraživanje</a:t>
            </a:r>
            <a:endParaRPr lang="en-GB" sz="1100" b="1" dirty="0">
              <a:latin typeface="+mj-lt"/>
            </a:endParaRPr>
          </a:p>
          <a:p>
            <a:pPr marL="0" indent="0" algn="just">
              <a:buNone/>
            </a:pPr>
            <a:r>
              <a:rPr lang="sr-Latn-CS" sz="1100" b="1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2. Jačanje kapaciteta državnih službenika i namještenika</a:t>
            </a:r>
            <a:endParaRPr lang="en-US" sz="11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Latn-CS" sz="1100" b="1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3. Jačanje kapaciteta korisnika Zakona o SPI</a:t>
            </a:r>
            <a:endParaRPr lang="en-US" sz="11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Latn-ME" sz="1100" dirty="0">
                <a:latin typeface="+mj-lt"/>
              </a:rPr>
              <a:t>Projekom su planirana</a:t>
            </a:r>
            <a:r>
              <a:rPr lang="en-GB" sz="1100" dirty="0">
                <a:latin typeface="+mj-lt"/>
              </a:rPr>
              <a:t> tri </a:t>
            </a:r>
            <a:r>
              <a:rPr lang="en-GB" sz="1100" dirty="0" err="1">
                <a:latin typeface="+mj-lt"/>
              </a:rPr>
              <a:t>istraživanja</a:t>
            </a:r>
            <a:r>
              <a:rPr lang="en-GB" sz="1100" dirty="0">
                <a:latin typeface="+mj-lt"/>
              </a:rPr>
              <a:t>. </a:t>
            </a:r>
          </a:p>
          <a:p>
            <a:pPr algn="just"/>
            <a:r>
              <a:rPr lang="en-GB" sz="1100" dirty="0" err="1">
                <a:latin typeface="+mj-lt"/>
              </a:rPr>
              <a:t>Istra</a:t>
            </a:r>
            <a:r>
              <a:rPr lang="sr-Latn-ME" sz="1100" dirty="0">
                <a:latin typeface="+mj-lt"/>
              </a:rPr>
              <a:t>živanje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među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opštom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zajednicom</a:t>
            </a:r>
            <a:r>
              <a:rPr lang="en-GB" sz="1100" dirty="0">
                <a:latin typeface="+mj-lt"/>
              </a:rPr>
              <a:t>. </a:t>
            </a:r>
            <a:r>
              <a:rPr lang="en-GB" sz="1100" dirty="0" err="1">
                <a:latin typeface="+mj-lt"/>
              </a:rPr>
              <a:t>Cilj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ove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aktivnosti</a:t>
            </a:r>
            <a:r>
              <a:rPr lang="en-GB" sz="1100" dirty="0">
                <a:latin typeface="+mj-lt"/>
              </a:rPr>
              <a:t> je </a:t>
            </a:r>
            <a:r>
              <a:rPr lang="en-GB" sz="1100" dirty="0" err="1">
                <a:latin typeface="+mj-lt"/>
              </a:rPr>
              <a:t>dublje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razumijevanje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stavova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percepcija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iskustava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opšte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populacije</a:t>
            </a:r>
            <a:r>
              <a:rPr lang="en-GB" sz="1100" dirty="0">
                <a:latin typeface="+mj-lt"/>
              </a:rPr>
              <a:t> u </a:t>
            </a:r>
            <a:r>
              <a:rPr lang="en-GB" sz="1100" dirty="0" err="1">
                <a:latin typeface="+mj-lt"/>
              </a:rPr>
              <a:t>vezi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transparentnošću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javne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uprave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primjenom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Zakona</a:t>
            </a:r>
            <a:r>
              <a:rPr lang="en-GB" sz="1100" dirty="0">
                <a:latin typeface="+mj-lt"/>
              </a:rPr>
              <a:t> o </a:t>
            </a:r>
            <a:r>
              <a:rPr lang="en-GB" sz="1100" dirty="0" err="1">
                <a:latin typeface="+mj-lt"/>
              </a:rPr>
              <a:t>slobodnom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 (ZSPI). </a:t>
            </a:r>
            <a:r>
              <a:rPr lang="en-GB" sz="1100" dirty="0" err="1">
                <a:latin typeface="+mj-lt"/>
              </a:rPr>
              <a:t>Istraživanje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među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opštom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zajednicom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ima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cilj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sagledavanje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koliko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građani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upoznati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svojim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pravima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na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kako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percipiraju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trenutno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stanje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transparentnosti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u </a:t>
            </a:r>
            <a:r>
              <a:rPr lang="en-GB" sz="1100" dirty="0" err="1">
                <a:latin typeface="+mj-lt"/>
              </a:rPr>
              <a:t>kojoj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mjeri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koriste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dostupne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resurse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servise</a:t>
            </a:r>
            <a:r>
              <a:rPr lang="en-GB" sz="1100" dirty="0">
                <a:latin typeface="+mj-lt"/>
              </a:rPr>
              <a:t>.</a:t>
            </a:r>
          </a:p>
          <a:p>
            <a:pPr algn="just"/>
            <a:r>
              <a:rPr lang="en-GB" sz="1100" dirty="0" err="1">
                <a:latin typeface="+mj-lt"/>
              </a:rPr>
              <a:t>Planirano</a:t>
            </a:r>
            <a:r>
              <a:rPr lang="sr-Latn-ME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istraživanje</a:t>
            </a:r>
            <a:r>
              <a:rPr lang="en-GB" sz="1100" dirty="0">
                <a:latin typeface="+mj-lt"/>
              </a:rPr>
              <a:t> </a:t>
            </a:r>
            <a:r>
              <a:rPr lang="sr-Latn-ME" sz="1100" dirty="0">
                <a:latin typeface="+mj-lt"/>
              </a:rPr>
              <a:t>je </a:t>
            </a:r>
            <a:r>
              <a:rPr lang="en-GB" sz="1100" dirty="0" err="1">
                <a:latin typeface="+mj-lt"/>
              </a:rPr>
              <a:t>reali</a:t>
            </a:r>
            <a:r>
              <a:rPr lang="sr-Latn-ME" sz="1100" dirty="0">
                <a:latin typeface="+mj-lt"/>
              </a:rPr>
              <a:t>zovano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na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uzorku</a:t>
            </a:r>
            <a:r>
              <a:rPr lang="en-GB" sz="1100" dirty="0">
                <a:latin typeface="+mj-lt"/>
              </a:rPr>
              <a:t> od 1000 </a:t>
            </a:r>
            <a:r>
              <a:rPr lang="en-GB" sz="1100" dirty="0" err="1">
                <a:latin typeface="+mj-lt"/>
              </a:rPr>
              <a:t>ispitanika</a:t>
            </a:r>
            <a:r>
              <a:rPr lang="sr-Latn-ME" sz="1100" dirty="0">
                <a:latin typeface="+mj-lt"/>
              </a:rPr>
              <a:t>, CAPI metodom, na reprezenativnom uzorku ponoljetnih građana Crne Gore</a:t>
            </a:r>
            <a:r>
              <a:rPr lang="en-GB" sz="1100" dirty="0">
                <a:latin typeface="+mj-lt"/>
              </a:rPr>
              <a:t>.</a:t>
            </a:r>
          </a:p>
          <a:p>
            <a:pPr algn="just"/>
            <a:r>
              <a:rPr lang="en-GB" sz="1100" dirty="0" err="1">
                <a:latin typeface="+mj-lt"/>
              </a:rPr>
              <a:t>Drugo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istraživanje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realiz</a:t>
            </a:r>
            <a:r>
              <a:rPr lang="sr-Latn-ME" sz="1100" dirty="0">
                <a:latin typeface="+mj-lt"/>
              </a:rPr>
              <a:t>ovano 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među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najmanje</a:t>
            </a:r>
            <a:r>
              <a:rPr lang="en-GB" sz="1100" dirty="0">
                <a:latin typeface="+mj-lt"/>
              </a:rPr>
              <a:t> 200 </a:t>
            </a:r>
            <a:r>
              <a:rPr lang="en-GB" sz="1100" dirty="0" err="1">
                <a:latin typeface="+mj-lt"/>
              </a:rPr>
              <a:t>državnih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službenika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namještenika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iz</a:t>
            </a:r>
            <a:r>
              <a:rPr lang="en-GB" sz="1100" dirty="0">
                <a:latin typeface="+mj-lt"/>
              </a:rPr>
              <a:t> 20 </a:t>
            </a:r>
            <a:r>
              <a:rPr lang="en-GB" sz="1100" dirty="0" err="1">
                <a:latin typeface="+mj-lt"/>
              </a:rPr>
              <a:t>institucija</a:t>
            </a:r>
            <a:r>
              <a:rPr lang="en-GB" sz="1100" dirty="0">
                <a:latin typeface="+mj-lt"/>
              </a:rPr>
              <a:t>. </a:t>
            </a:r>
            <a:r>
              <a:rPr lang="en-GB" sz="1100" dirty="0" err="1">
                <a:latin typeface="+mj-lt"/>
              </a:rPr>
              <a:t>Cilj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ove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aktivnosti</a:t>
            </a:r>
            <a:r>
              <a:rPr lang="en-GB" sz="1100" dirty="0">
                <a:latin typeface="+mj-lt"/>
              </a:rPr>
              <a:t> je </a:t>
            </a:r>
            <a:r>
              <a:rPr lang="en-GB" sz="1100" dirty="0" err="1">
                <a:latin typeface="+mj-lt"/>
              </a:rPr>
              <a:t>dublje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istražiti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stavove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percepcije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iskustva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državnih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službenika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namještenika</a:t>
            </a:r>
            <a:r>
              <a:rPr lang="en-GB" sz="1100" dirty="0">
                <a:latin typeface="+mj-lt"/>
              </a:rPr>
              <a:t> u </a:t>
            </a:r>
            <a:r>
              <a:rPr lang="en-GB" sz="1100" dirty="0" err="1">
                <a:latin typeface="+mj-lt"/>
              </a:rPr>
              <a:t>vezi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transparentnošću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primjenom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Zakona</a:t>
            </a:r>
            <a:r>
              <a:rPr lang="en-GB" sz="1100" dirty="0">
                <a:latin typeface="+mj-lt"/>
              </a:rPr>
              <a:t> o </a:t>
            </a:r>
            <a:r>
              <a:rPr lang="en-GB" sz="1100" dirty="0" err="1">
                <a:latin typeface="+mj-lt"/>
              </a:rPr>
              <a:t>slobodnom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 (ZSPI). </a:t>
            </a:r>
            <a:r>
              <a:rPr lang="en-GB" sz="1100" dirty="0" err="1">
                <a:latin typeface="+mj-lt"/>
              </a:rPr>
              <a:t>Istraživanje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među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ovom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ciljnom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grupom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ima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svrhu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razumijevanje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koliko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zaposleni</a:t>
            </a:r>
            <a:r>
              <a:rPr lang="en-GB" sz="1100" dirty="0">
                <a:latin typeface="+mj-lt"/>
              </a:rPr>
              <a:t> u </a:t>
            </a:r>
            <a:r>
              <a:rPr lang="en-GB" sz="1100" dirty="0" err="1">
                <a:latin typeface="+mj-lt"/>
              </a:rPr>
              <a:t>javnoj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upravi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informisani</a:t>
            </a:r>
            <a:r>
              <a:rPr lang="en-GB" sz="1100" dirty="0">
                <a:latin typeface="+mj-lt"/>
              </a:rPr>
              <a:t> o </a:t>
            </a:r>
            <a:r>
              <a:rPr lang="en-GB" sz="1100" dirty="0" err="1">
                <a:latin typeface="+mj-lt"/>
              </a:rPr>
              <a:t>svojim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obavezama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pravima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prema</a:t>
            </a:r>
            <a:r>
              <a:rPr lang="en-GB" sz="1100" dirty="0">
                <a:latin typeface="+mj-lt"/>
              </a:rPr>
              <a:t> ZSPI, </a:t>
            </a:r>
            <a:r>
              <a:rPr lang="en-GB" sz="1100" dirty="0" err="1">
                <a:latin typeface="+mj-lt"/>
              </a:rPr>
              <a:t>kako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doživljavaju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trenutno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stanje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primjene</a:t>
            </a:r>
            <a:r>
              <a:rPr lang="en-GB" sz="1100" dirty="0">
                <a:latin typeface="+mj-lt"/>
              </a:rPr>
              <a:t> ZSPI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kakva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njihova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iskustva</a:t>
            </a:r>
            <a:r>
              <a:rPr lang="en-GB" sz="1100" dirty="0">
                <a:latin typeface="+mj-lt"/>
              </a:rPr>
              <a:t> u </a:t>
            </a:r>
            <a:r>
              <a:rPr lang="en-GB" sz="1100" dirty="0" err="1">
                <a:latin typeface="+mj-lt"/>
              </a:rPr>
              <a:t>praksi</a:t>
            </a:r>
            <a:r>
              <a:rPr lang="en-GB" sz="1100" dirty="0">
                <a:latin typeface="+mj-lt"/>
              </a:rPr>
              <a:t>.</a:t>
            </a:r>
          </a:p>
          <a:p>
            <a:pPr algn="just"/>
            <a:r>
              <a:rPr lang="en-GB" sz="1100" dirty="0" err="1">
                <a:latin typeface="+mj-lt"/>
              </a:rPr>
              <a:t>Treće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istraživanje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realiz</a:t>
            </a:r>
            <a:r>
              <a:rPr lang="sr-Latn-ME" sz="1100" dirty="0">
                <a:latin typeface="+mj-lt"/>
              </a:rPr>
              <a:t>ovano 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među</a:t>
            </a:r>
            <a:r>
              <a:rPr lang="en-GB" sz="1100" dirty="0">
                <a:latin typeface="+mj-lt"/>
              </a:rPr>
              <a:t> 20 </a:t>
            </a:r>
            <a:r>
              <a:rPr lang="en-GB" sz="1100" dirty="0" err="1">
                <a:latin typeface="+mj-lt"/>
              </a:rPr>
              <a:t>državnih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institucija</a:t>
            </a:r>
            <a:r>
              <a:rPr lang="en-GB" sz="1100" dirty="0">
                <a:latin typeface="+mj-lt"/>
              </a:rPr>
              <a:t>. Ova </a:t>
            </a:r>
            <a:r>
              <a:rPr lang="en-GB" sz="1100" dirty="0" err="1">
                <a:latin typeface="+mj-lt"/>
              </a:rPr>
              <a:t>aktivnost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ima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cilj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prikupiti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relevantne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podatke</a:t>
            </a:r>
            <a:r>
              <a:rPr lang="en-GB" sz="1100" dirty="0">
                <a:latin typeface="+mj-lt"/>
              </a:rPr>
              <a:t> o </a:t>
            </a:r>
            <a:r>
              <a:rPr lang="en-GB" sz="1100" dirty="0" err="1">
                <a:latin typeface="+mj-lt"/>
              </a:rPr>
              <a:t>broju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zahtjeva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slobodan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broju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žalbi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na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donesena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rješenja</a:t>
            </a:r>
            <a:r>
              <a:rPr lang="en-GB" sz="1100" dirty="0">
                <a:latin typeface="+mj-lt"/>
              </a:rPr>
              <a:t> od </a:t>
            </a:r>
            <a:r>
              <a:rPr lang="en-GB" sz="1100" dirty="0" err="1">
                <a:latin typeface="+mj-lt"/>
              </a:rPr>
              <a:t>strane</a:t>
            </a:r>
            <a:r>
              <a:rPr lang="en-GB" sz="1100" dirty="0">
                <a:latin typeface="+mj-lt"/>
              </a:rPr>
              <a:t> organa </a:t>
            </a:r>
            <a:r>
              <a:rPr lang="en-GB" sz="1100" dirty="0" err="1">
                <a:latin typeface="+mj-lt"/>
              </a:rPr>
              <a:t>državne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uprave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kao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udjelu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poništenih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odluka</a:t>
            </a:r>
            <a:r>
              <a:rPr lang="en-GB" sz="1100" dirty="0">
                <a:latin typeface="+mj-lt"/>
              </a:rPr>
              <a:t> organa vlasti od </a:t>
            </a:r>
            <a:r>
              <a:rPr lang="en-GB" sz="1100" dirty="0" err="1">
                <a:latin typeface="+mj-lt"/>
              </a:rPr>
              <a:t>strane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Agencije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zaštitu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ličnih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podataka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slobodan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 u </a:t>
            </a:r>
            <a:r>
              <a:rPr lang="en-GB" sz="1100" dirty="0" err="1">
                <a:latin typeface="+mj-lt"/>
              </a:rPr>
              <a:t>odnosu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na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ukupan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broj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žalbi</a:t>
            </a:r>
            <a:r>
              <a:rPr lang="en-GB" sz="1100" dirty="0">
                <a:latin typeface="+mj-lt"/>
              </a:rPr>
              <a:t>. </a:t>
            </a:r>
            <a:r>
              <a:rPr lang="en-GB" sz="1100" dirty="0" err="1">
                <a:latin typeface="+mj-lt"/>
              </a:rPr>
              <a:t>Putem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ovog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istraživanja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projektni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tim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će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dublje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razumjeti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proces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rada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izazove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kojima</a:t>
            </a:r>
            <a:r>
              <a:rPr lang="en-GB" sz="1100" dirty="0">
                <a:latin typeface="+mj-lt"/>
              </a:rPr>
              <a:t> se </a:t>
            </a:r>
            <a:r>
              <a:rPr lang="en-GB" sz="1100" dirty="0" err="1">
                <a:latin typeface="+mj-lt"/>
              </a:rPr>
              <a:t>suočavaju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organi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državne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uprave</a:t>
            </a:r>
            <a:r>
              <a:rPr lang="en-GB" sz="1100" dirty="0">
                <a:latin typeface="+mj-lt"/>
              </a:rPr>
              <a:t> u </a:t>
            </a:r>
            <a:r>
              <a:rPr lang="en-GB" sz="1100" dirty="0" err="1">
                <a:latin typeface="+mj-lt"/>
              </a:rPr>
              <a:t>vezi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slobodnim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. </a:t>
            </a:r>
          </a:p>
          <a:p>
            <a:pPr algn="just"/>
            <a:r>
              <a:rPr lang="en-GB" sz="1100" dirty="0" err="1">
                <a:latin typeface="+mj-lt"/>
              </a:rPr>
              <a:t>Sprovođenjem</a:t>
            </a:r>
            <a:r>
              <a:rPr lang="en-GB" sz="1100" dirty="0">
                <a:latin typeface="+mj-lt"/>
              </a:rPr>
              <a:t> ova tri </a:t>
            </a:r>
            <a:r>
              <a:rPr lang="en-GB" sz="1100" dirty="0" err="1">
                <a:latin typeface="+mj-lt"/>
              </a:rPr>
              <a:t>istraživanja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projektni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tim</a:t>
            </a:r>
            <a:r>
              <a:rPr lang="en-GB" sz="1100" dirty="0">
                <a:latin typeface="+mj-lt"/>
              </a:rPr>
              <a:t> </a:t>
            </a:r>
            <a:r>
              <a:rPr lang="sr-Latn-ME" sz="1100" dirty="0">
                <a:latin typeface="+mj-lt"/>
              </a:rPr>
              <a:t>stiče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dublje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razumijevanje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stavova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percepcija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iskustava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građana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državnih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službenika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organa </a:t>
            </a:r>
            <a:r>
              <a:rPr lang="en-GB" sz="1100" dirty="0" err="1">
                <a:latin typeface="+mj-lt"/>
              </a:rPr>
              <a:t>državne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uprave</a:t>
            </a:r>
            <a:r>
              <a:rPr lang="en-GB" sz="1100" dirty="0">
                <a:latin typeface="+mj-lt"/>
              </a:rPr>
              <a:t> u </a:t>
            </a:r>
            <a:r>
              <a:rPr lang="en-GB" sz="1100" dirty="0" err="1">
                <a:latin typeface="+mj-lt"/>
              </a:rPr>
              <a:t>vezi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transparentnošću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primjenom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Zakona</a:t>
            </a:r>
            <a:r>
              <a:rPr lang="en-GB" sz="1100" dirty="0">
                <a:latin typeface="+mj-lt"/>
              </a:rPr>
              <a:t> o </a:t>
            </a:r>
            <a:r>
              <a:rPr lang="en-GB" sz="1100" dirty="0" err="1">
                <a:latin typeface="+mj-lt"/>
              </a:rPr>
              <a:t>slobodnom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korišćenjem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portala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otvorenih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podataka</a:t>
            </a:r>
            <a:r>
              <a:rPr lang="en-GB" sz="1100" dirty="0">
                <a:latin typeface="+mj-lt"/>
              </a:rPr>
              <a:t>. Ovi </a:t>
            </a:r>
            <a:r>
              <a:rPr lang="en-GB" sz="1100" dirty="0" err="1">
                <a:latin typeface="+mj-lt"/>
              </a:rPr>
              <a:t>podaci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omoguć</a:t>
            </a:r>
            <a:r>
              <a:rPr lang="sr-Latn-ME" sz="1100" dirty="0">
                <a:latin typeface="+mj-lt"/>
              </a:rPr>
              <a:t>uju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identifikaciju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ključnih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oblasti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koje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zahtijevaju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unapređenje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formulisanje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preciznih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preporuka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jačanje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transparentnosti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efikasnosti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odgovornosti</a:t>
            </a:r>
            <a:r>
              <a:rPr lang="en-GB" sz="1100" dirty="0">
                <a:latin typeface="+mj-lt"/>
              </a:rPr>
              <a:t> u </a:t>
            </a:r>
            <a:r>
              <a:rPr lang="en-GB" sz="1100" dirty="0" err="1">
                <a:latin typeface="+mj-lt"/>
              </a:rPr>
              <a:t>javnoj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upravi</a:t>
            </a:r>
            <a:r>
              <a:rPr lang="en-GB" sz="1100" dirty="0">
                <a:latin typeface="+mj-lt"/>
              </a:rPr>
              <a:t>. Na </a:t>
            </a:r>
            <a:r>
              <a:rPr lang="en-GB" sz="1100" dirty="0" err="1">
                <a:latin typeface="+mj-lt"/>
              </a:rPr>
              <a:t>osnovu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analize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rezultata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biće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izdvojene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preporuke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koje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će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biti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predstavljene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na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okruglom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stolu</a:t>
            </a:r>
            <a:r>
              <a:rPr lang="en-GB" sz="1100" dirty="0">
                <a:latin typeface="+mj-lt"/>
              </a:rPr>
              <a:t> "</a:t>
            </a:r>
            <a:r>
              <a:rPr lang="en-GB" sz="1100" dirty="0" err="1">
                <a:latin typeface="+mj-lt"/>
              </a:rPr>
              <a:t>Otvorenost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javne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uprave</a:t>
            </a:r>
            <a:r>
              <a:rPr lang="en-GB" sz="1100" dirty="0">
                <a:latin typeface="+mj-lt"/>
              </a:rPr>
              <a:t>, </a:t>
            </a:r>
            <a:r>
              <a:rPr lang="en-GB" sz="1100" dirty="0" err="1">
                <a:latin typeface="+mj-lt"/>
              </a:rPr>
              <a:t>prostor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unapređenje</a:t>
            </a:r>
            <a:r>
              <a:rPr lang="en-GB" sz="1100" dirty="0">
                <a:latin typeface="+mj-lt"/>
              </a:rPr>
              <a:t>", </a:t>
            </a:r>
            <a:r>
              <a:rPr lang="en-GB" sz="1100" dirty="0" err="1">
                <a:latin typeface="+mj-lt"/>
              </a:rPr>
              <a:t>čime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će</a:t>
            </a:r>
            <a:r>
              <a:rPr lang="en-GB" sz="1100" dirty="0">
                <a:latin typeface="+mj-lt"/>
              </a:rPr>
              <a:t> se </a:t>
            </a:r>
            <a:r>
              <a:rPr lang="en-GB" sz="1100" dirty="0" err="1">
                <a:latin typeface="+mj-lt"/>
              </a:rPr>
              <a:t>omogućiti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dijalog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saradnja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predstavnicima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civilnog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sektora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javne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uprave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kako</a:t>
            </a:r>
            <a:r>
              <a:rPr lang="en-GB" sz="1100" dirty="0">
                <a:latin typeface="+mj-lt"/>
              </a:rPr>
              <a:t> bi se </a:t>
            </a:r>
            <a:r>
              <a:rPr lang="en-GB" sz="1100" dirty="0" err="1">
                <a:latin typeface="+mj-lt"/>
              </a:rPr>
              <a:t>zajednički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radilo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na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unapređenju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primjene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Zakona</a:t>
            </a:r>
            <a:r>
              <a:rPr lang="en-GB" sz="1100" dirty="0">
                <a:latin typeface="+mj-lt"/>
              </a:rPr>
              <a:t> o </a:t>
            </a:r>
            <a:r>
              <a:rPr lang="en-GB" sz="1100" dirty="0" err="1">
                <a:latin typeface="+mj-lt"/>
              </a:rPr>
              <a:t>slobodnom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pristupu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informacijama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otvorenosti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javne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uprave</a:t>
            </a:r>
            <a:r>
              <a:rPr lang="en-GB" sz="1100" dirty="0">
                <a:latin typeface="+mj-lt"/>
              </a:rPr>
              <a:t>. </a:t>
            </a:r>
            <a:r>
              <a:rPr lang="en-GB" sz="1100" dirty="0" err="1">
                <a:latin typeface="+mj-lt"/>
              </a:rPr>
              <a:t>Rezultati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sva</a:t>
            </a:r>
            <a:r>
              <a:rPr lang="en-GB" sz="1100" dirty="0">
                <a:latin typeface="+mj-lt"/>
              </a:rPr>
              <a:t> tri </a:t>
            </a:r>
            <a:r>
              <a:rPr lang="en-GB" sz="1100" dirty="0" err="1">
                <a:latin typeface="+mj-lt"/>
              </a:rPr>
              <a:t>istraživanja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biće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predstavljeni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integrisano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kao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cjelina</a:t>
            </a:r>
            <a:r>
              <a:rPr lang="en-GB" sz="1100" dirty="0">
                <a:latin typeface="+mj-lt"/>
              </a:rPr>
              <a:t> za </a:t>
            </a:r>
            <a:r>
              <a:rPr lang="en-GB" sz="1100" dirty="0" err="1">
                <a:latin typeface="+mj-lt"/>
              </a:rPr>
              <a:t>ovaj</a:t>
            </a:r>
            <a:r>
              <a:rPr lang="en-GB" sz="1100" dirty="0">
                <a:latin typeface="+mj-lt"/>
              </a:rPr>
              <a:t> </a:t>
            </a:r>
            <a:r>
              <a:rPr lang="en-GB" sz="1100" dirty="0" err="1">
                <a:latin typeface="+mj-lt"/>
              </a:rPr>
              <a:t>projekat</a:t>
            </a:r>
            <a:r>
              <a:rPr lang="en-GB" sz="11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43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3905648" y="4664225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914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sr-Latn-ME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Demokratija i transparentnost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r="22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712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776"/>
          </a:xfrm>
        </p:spPr>
        <p:txBody>
          <a:bodyPr>
            <a:normAutofit fontScale="90000"/>
          </a:bodyPr>
          <a:lstStyle/>
          <a:p>
            <a:r>
              <a:rPr lang="sr-Latn-ME" dirty="0"/>
              <a:t>Građani/ke Crne Gore gotovo u potpunosti saglasni da transparentnost državnih institucija doprinosi očuvanju demokratije, većoj odgovornosti službenika kao i veće povjerenje birača u državne institucije.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722625"/>
              </p:ext>
            </p:extLst>
          </p:nvPr>
        </p:nvGraphicFramePr>
        <p:xfrm>
          <a:off x="838200" y="163935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116783" y="1348157"/>
            <a:ext cx="25696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U </a:t>
            </a:r>
            <a:r>
              <a:rPr lang="en-GB" sz="1000" dirty="0" err="1"/>
              <a:t>kojoj</a:t>
            </a:r>
            <a:r>
              <a:rPr lang="en-GB" sz="1000" dirty="0"/>
              <a:t> </a:t>
            </a:r>
            <a:r>
              <a:rPr lang="en-GB" sz="1000" dirty="0" err="1"/>
              <a:t>mjeri</a:t>
            </a:r>
            <a:r>
              <a:rPr lang="en-GB" sz="1000" dirty="0"/>
              <a:t> se </a:t>
            </a:r>
            <a:r>
              <a:rPr lang="en-GB" sz="1000" dirty="0" err="1"/>
              <a:t>slažete</a:t>
            </a:r>
            <a:r>
              <a:rPr lang="en-GB" sz="1000" dirty="0"/>
              <a:t> </a:t>
            </a:r>
            <a:r>
              <a:rPr lang="en-GB" sz="1000" dirty="0" err="1"/>
              <a:t>sa</a:t>
            </a:r>
            <a:r>
              <a:rPr lang="en-GB" sz="1000" dirty="0"/>
              <a:t> </a:t>
            </a:r>
            <a:r>
              <a:rPr lang="en-GB" sz="1000" dirty="0" err="1"/>
              <a:t>sledećim</a:t>
            </a:r>
            <a:r>
              <a:rPr lang="en-GB" sz="1000" dirty="0"/>
              <a:t> </a:t>
            </a:r>
            <a:r>
              <a:rPr lang="en-GB" sz="1000" dirty="0" err="1"/>
              <a:t>tvrdnjama</a:t>
            </a:r>
            <a:r>
              <a:rPr lang="en-GB" sz="1000" dirty="0"/>
              <a:t>?</a:t>
            </a:r>
            <a:endParaRPr lang="sr-Latn-ME" sz="1000" dirty="0"/>
          </a:p>
          <a:p>
            <a:r>
              <a:rPr lang="sr-Latn-ME" sz="1000" i="1" dirty="0"/>
              <a:t>Skala 1-5</a:t>
            </a:r>
            <a:endParaRPr lang="en-GB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200873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900" i="1" dirty="0"/>
              <a:t>n=1000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426058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5B3D5E-A52C-497C-94D7-624F71D5CED8}"/>
              </a:ext>
            </a:extLst>
          </p:cNvPr>
          <p:cNvGrpSpPr/>
          <p:nvPr/>
        </p:nvGrpSpPr>
        <p:grpSpPr>
          <a:xfrm>
            <a:off x="335519" y="1186543"/>
            <a:ext cx="10954011" cy="4818707"/>
            <a:chOff x="400833" y="2045919"/>
            <a:chExt cx="10954011" cy="42692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695850F-70D7-1B57-B81C-47F5222097BC}"/>
                </a:ext>
              </a:extLst>
            </p:cNvPr>
            <p:cNvSpPr/>
            <p:nvPr/>
          </p:nvSpPr>
          <p:spPr>
            <a:xfrm>
              <a:off x="858033" y="5041557"/>
              <a:ext cx="2095187" cy="12736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b="1" cap="all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F51363-4AE3-5FD5-41AD-B9013C36B446}"/>
                </a:ext>
              </a:extLst>
            </p:cNvPr>
            <p:cNvSpPr/>
            <p:nvPr/>
          </p:nvSpPr>
          <p:spPr>
            <a:xfrm>
              <a:off x="2953219" y="4582362"/>
              <a:ext cx="2095187" cy="17328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b="1" cap="all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A0B59B-3E8A-2357-2745-35A6B41C4F73}"/>
                </a:ext>
              </a:extLst>
            </p:cNvPr>
            <p:cNvSpPr/>
            <p:nvPr/>
          </p:nvSpPr>
          <p:spPr>
            <a:xfrm>
              <a:off x="5048406" y="4123164"/>
              <a:ext cx="2095187" cy="21920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b="1" cap="all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485538-39B7-23D6-548E-A45E1C3AE269}"/>
                </a:ext>
              </a:extLst>
            </p:cNvPr>
            <p:cNvSpPr/>
            <p:nvPr/>
          </p:nvSpPr>
          <p:spPr>
            <a:xfrm>
              <a:off x="7143592" y="3663967"/>
              <a:ext cx="2095187" cy="26512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b="1" cap="all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914FFA-979E-60DF-FD66-F65D11953B02}"/>
                </a:ext>
              </a:extLst>
            </p:cNvPr>
            <p:cNvSpPr/>
            <p:nvPr/>
          </p:nvSpPr>
          <p:spPr>
            <a:xfrm>
              <a:off x="9238779" y="3204770"/>
              <a:ext cx="2095187" cy="31104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r"/>
              <a:r>
                <a:rPr lang="sr-Latn-ME" b="1" i="0" u="none" strike="noStrike" baseline="0" dirty="0">
                  <a:solidFill>
                    <a:srgbClr val="000000"/>
                  </a:solidFill>
                  <a:latin typeface="Segoe UI" panose="020B0502040204020203" pitchFamily="34" charset="0"/>
                </a:rPr>
                <a:t>        </a:t>
              </a:r>
              <a:r>
                <a:rPr lang="en-GB" b="1" i="0" u="none" strike="noStrike" baseline="0" dirty="0">
                  <a:solidFill>
                    <a:srgbClr val="000000"/>
                  </a:solidFill>
                  <a:latin typeface="Segoe UI" panose="020B0502040204020203" pitchFamily="34" charset="0"/>
                </a:rPr>
                <a:t>45,5%	</a:t>
              </a:r>
              <a:endParaRPr lang="en-US" b="1" cap="all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F1E1AF-F82A-F2FA-A920-F9633A6EBDB6}"/>
                </a:ext>
              </a:extLst>
            </p:cNvPr>
            <p:cNvSpPr/>
            <p:nvPr/>
          </p:nvSpPr>
          <p:spPr>
            <a:xfrm>
              <a:off x="858032" y="4793969"/>
              <a:ext cx="2095187" cy="2505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04B8D4-BC70-F1B5-8075-EA2493132826}"/>
                </a:ext>
              </a:extLst>
            </p:cNvPr>
            <p:cNvSpPr/>
            <p:nvPr/>
          </p:nvSpPr>
          <p:spPr>
            <a:xfrm>
              <a:off x="2953218" y="4334128"/>
              <a:ext cx="2095187" cy="2505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08BD16-A765-468F-2D34-B41A940872D9}"/>
                </a:ext>
              </a:extLst>
            </p:cNvPr>
            <p:cNvSpPr/>
            <p:nvPr/>
          </p:nvSpPr>
          <p:spPr>
            <a:xfrm>
              <a:off x="5048405" y="3874287"/>
              <a:ext cx="2095187" cy="2505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8311C1-EC68-F066-F90D-239A5FE973A5}"/>
                </a:ext>
              </a:extLst>
            </p:cNvPr>
            <p:cNvSpPr/>
            <p:nvPr/>
          </p:nvSpPr>
          <p:spPr>
            <a:xfrm>
              <a:off x="7143593" y="3414446"/>
              <a:ext cx="2095187" cy="2505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27FC18-D7E2-DBD6-48F0-082686EAD938}"/>
                </a:ext>
              </a:extLst>
            </p:cNvPr>
            <p:cNvSpPr/>
            <p:nvPr/>
          </p:nvSpPr>
          <p:spPr>
            <a:xfrm>
              <a:off x="9238780" y="2954605"/>
              <a:ext cx="2095187" cy="2505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39198E-ABA3-A6B6-42E8-0FB73CC18CB4}"/>
                </a:ext>
              </a:extLst>
            </p:cNvPr>
            <p:cNvSpPr/>
            <p:nvPr/>
          </p:nvSpPr>
          <p:spPr>
            <a:xfrm>
              <a:off x="858033" y="5638800"/>
              <a:ext cx="2095187" cy="6764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0DBF8D-BB56-1F31-E2A7-27DBCDDAE2C7}"/>
                </a:ext>
              </a:extLst>
            </p:cNvPr>
            <p:cNvSpPr/>
            <p:nvPr/>
          </p:nvSpPr>
          <p:spPr>
            <a:xfrm>
              <a:off x="2953220" y="5638800"/>
              <a:ext cx="2095187" cy="6764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43B994-9A20-410E-0E59-6D6C0BA2105A}"/>
                </a:ext>
              </a:extLst>
            </p:cNvPr>
            <p:cNvSpPr/>
            <p:nvPr/>
          </p:nvSpPr>
          <p:spPr>
            <a:xfrm>
              <a:off x="5048407" y="5638800"/>
              <a:ext cx="2095187" cy="6764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4FE23C-C00A-8B3F-0BBF-4DF5CDC585C6}"/>
                </a:ext>
              </a:extLst>
            </p:cNvPr>
            <p:cNvSpPr/>
            <p:nvPr/>
          </p:nvSpPr>
          <p:spPr>
            <a:xfrm>
              <a:off x="7143593" y="5638800"/>
              <a:ext cx="2095187" cy="6764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4C2F06-22CB-91FA-A0A9-5FCBFCBF34EE}"/>
                </a:ext>
              </a:extLst>
            </p:cNvPr>
            <p:cNvSpPr/>
            <p:nvPr/>
          </p:nvSpPr>
          <p:spPr>
            <a:xfrm>
              <a:off x="9238780" y="5638800"/>
              <a:ext cx="2095187" cy="6764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1" name="Graphic 79" descr="Flag">
              <a:extLst>
                <a:ext uri="{FF2B5EF4-FFF2-40B4-BE49-F238E27FC236}">
                  <a16:creationId xmlns:a16="http://schemas.microsoft.com/office/drawing/2014/main" id="{01B36AE1-FF38-BFDC-546D-3DDDA3AE10AE}"/>
                </a:ext>
              </a:extLst>
            </p:cNvPr>
            <p:cNvGrpSpPr/>
            <p:nvPr/>
          </p:nvGrpSpPr>
          <p:grpSpPr>
            <a:xfrm flipH="1">
              <a:off x="4591206" y="2957817"/>
              <a:ext cx="914400" cy="914400"/>
              <a:chOff x="4591206" y="2957817"/>
              <a:chExt cx="914400" cy="9144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2739357-93B6-5F24-A7FA-D10796602281}"/>
                  </a:ext>
                </a:extLst>
              </p:cNvPr>
              <p:cNvSpPr/>
              <p:nvPr/>
            </p:nvSpPr>
            <p:spPr>
              <a:xfrm>
                <a:off x="4781706" y="3034969"/>
                <a:ext cx="57150" cy="761999"/>
              </a:xfrm>
              <a:custGeom>
                <a:avLst/>
                <a:gdLst>
                  <a:gd name="connsiteX0" fmla="*/ 28575 w 57150"/>
                  <a:gd name="connsiteY0" fmla="*/ 0 h 761999"/>
                  <a:gd name="connsiteX1" fmla="*/ 0 w 57150"/>
                  <a:gd name="connsiteY1" fmla="*/ 28575 h 761999"/>
                  <a:gd name="connsiteX2" fmla="*/ 0 w 57150"/>
                  <a:gd name="connsiteY2" fmla="*/ 762000 h 761999"/>
                  <a:gd name="connsiteX3" fmla="*/ 57150 w 57150"/>
                  <a:gd name="connsiteY3" fmla="*/ 762000 h 761999"/>
                  <a:gd name="connsiteX4" fmla="*/ 57150 w 57150"/>
                  <a:gd name="connsiteY4" fmla="*/ 28575 h 761999"/>
                  <a:gd name="connsiteX5" fmla="*/ 28575 w 57150"/>
                  <a:gd name="connsiteY5" fmla="*/ 0 h 76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761999">
                    <a:moveTo>
                      <a:pt x="28575" y="0"/>
                    </a:moveTo>
                    <a:cubicBezTo>
                      <a:pt x="12382" y="0"/>
                      <a:pt x="0" y="12382"/>
                      <a:pt x="0" y="28575"/>
                    </a:cubicBezTo>
                    <a:lnTo>
                      <a:pt x="0" y="762000"/>
                    </a:lnTo>
                    <a:lnTo>
                      <a:pt x="57150" y="762000"/>
                    </a:lnTo>
                    <a:lnTo>
                      <a:pt x="57150" y="28575"/>
                    </a:lnTo>
                    <a:cubicBezTo>
                      <a:pt x="57150" y="12382"/>
                      <a:pt x="44768" y="0"/>
                      <a:pt x="2857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34EF1AA-C32B-EE5B-269F-5E1F2C301213}"/>
                  </a:ext>
                </a:extLst>
              </p:cNvPr>
              <p:cNvSpPr/>
              <p:nvPr/>
            </p:nvSpPr>
            <p:spPr>
              <a:xfrm>
                <a:off x="4876956" y="3033064"/>
                <a:ext cx="438150" cy="342900"/>
              </a:xfrm>
              <a:custGeom>
                <a:avLst/>
                <a:gdLst>
                  <a:gd name="connsiteX0" fmla="*/ 120968 w 438150"/>
                  <a:gd name="connsiteY0" fmla="*/ 0 h 342900"/>
                  <a:gd name="connsiteX1" fmla="*/ 0 w 438150"/>
                  <a:gd name="connsiteY1" fmla="*/ 27623 h 342900"/>
                  <a:gd name="connsiteX2" fmla="*/ 0 w 438150"/>
                  <a:gd name="connsiteY2" fmla="*/ 342900 h 342900"/>
                  <a:gd name="connsiteX3" fmla="*/ 120968 w 438150"/>
                  <a:gd name="connsiteY3" fmla="*/ 315278 h 342900"/>
                  <a:gd name="connsiteX4" fmla="*/ 438150 w 438150"/>
                  <a:gd name="connsiteY4" fmla="*/ 317183 h 342900"/>
                  <a:gd name="connsiteX5" fmla="*/ 438150 w 438150"/>
                  <a:gd name="connsiteY5" fmla="*/ 1905 h 342900"/>
                  <a:gd name="connsiteX6" fmla="*/ 120968 w 438150"/>
                  <a:gd name="connsiteY6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150" h="342900">
                    <a:moveTo>
                      <a:pt x="120968" y="0"/>
                    </a:moveTo>
                    <a:cubicBezTo>
                      <a:pt x="37148" y="0"/>
                      <a:pt x="0" y="27623"/>
                      <a:pt x="0" y="27623"/>
                    </a:cubicBezTo>
                    <a:lnTo>
                      <a:pt x="0" y="342900"/>
                    </a:lnTo>
                    <a:cubicBezTo>
                      <a:pt x="0" y="342900"/>
                      <a:pt x="36195" y="315278"/>
                      <a:pt x="120968" y="315278"/>
                    </a:cubicBezTo>
                    <a:cubicBezTo>
                      <a:pt x="221933" y="315278"/>
                      <a:pt x="320993" y="370523"/>
                      <a:pt x="438150" y="317183"/>
                    </a:cubicBezTo>
                    <a:lnTo>
                      <a:pt x="438150" y="1905"/>
                    </a:lnTo>
                    <a:cubicBezTo>
                      <a:pt x="290513" y="45720"/>
                      <a:pt x="221933" y="0"/>
                      <a:pt x="12096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71" descr="Flag">
              <a:extLst>
                <a:ext uri="{FF2B5EF4-FFF2-40B4-BE49-F238E27FC236}">
                  <a16:creationId xmlns:a16="http://schemas.microsoft.com/office/drawing/2014/main" id="{E2397B89-9776-B683-A1BA-529ADE987F58}"/>
                </a:ext>
              </a:extLst>
            </p:cNvPr>
            <p:cNvGrpSpPr/>
            <p:nvPr/>
          </p:nvGrpSpPr>
          <p:grpSpPr>
            <a:xfrm flipH="1">
              <a:off x="400833" y="3872217"/>
              <a:ext cx="914400" cy="914400"/>
              <a:chOff x="400833" y="3872217"/>
              <a:chExt cx="914400" cy="914400"/>
            </a:xfrm>
            <a:solidFill>
              <a:schemeClr val="accent2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89C3E7-8B10-B24E-59BF-D945096A7BD5}"/>
                  </a:ext>
                </a:extLst>
              </p:cNvPr>
              <p:cNvSpPr/>
              <p:nvPr/>
            </p:nvSpPr>
            <p:spPr>
              <a:xfrm>
                <a:off x="591333" y="3949369"/>
                <a:ext cx="57150" cy="761999"/>
              </a:xfrm>
              <a:custGeom>
                <a:avLst/>
                <a:gdLst>
                  <a:gd name="connsiteX0" fmla="*/ 28575 w 57150"/>
                  <a:gd name="connsiteY0" fmla="*/ 0 h 761999"/>
                  <a:gd name="connsiteX1" fmla="*/ 0 w 57150"/>
                  <a:gd name="connsiteY1" fmla="*/ 28575 h 761999"/>
                  <a:gd name="connsiteX2" fmla="*/ 0 w 57150"/>
                  <a:gd name="connsiteY2" fmla="*/ 762000 h 761999"/>
                  <a:gd name="connsiteX3" fmla="*/ 57150 w 57150"/>
                  <a:gd name="connsiteY3" fmla="*/ 762000 h 761999"/>
                  <a:gd name="connsiteX4" fmla="*/ 57150 w 57150"/>
                  <a:gd name="connsiteY4" fmla="*/ 28575 h 761999"/>
                  <a:gd name="connsiteX5" fmla="*/ 28575 w 57150"/>
                  <a:gd name="connsiteY5" fmla="*/ 0 h 76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761999">
                    <a:moveTo>
                      <a:pt x="28575" y="0"/>
                    </a:moveTo>
                    <a:cubicBezTo>
                      <a:pt x="12382" y="0"/>
                      <a:pt x="0" y="12382"/>
                      <a:pt x="0" y="28575"/>
                    </a:cubicBezTo>
                    <a:lnTo>
                      <a:pt x="0" y="762000"/>
                    </a:lnTo>
                    <a:lnTo>
                      <a:pt x="57150" y="762000"/>
                    </a:lnTo>
                    <a:lnTo>
                      <a:pt x="57150" y="28575"/>
                    </a:lnTo>
                    <a:cubicBezTo>
                      <a:pt x="57150" y="12382"/>
                      <a:pt x="44768" y="0"/>
                      <a:pt x="2857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EA385F5-AACC-FA64-5009-A20007B40723}"/>
                  </a:ext>
                </a:extLst>
              </p:cNvPr>
              <p:cNvSpPr/>
              <p:nvPr/>
            </p:nvSpPr>
            <p:spPr>
              <a:xfrm>
                <a:off x="686583" y="3947464"/>
                <a:ext cx="438150" cy="342900"/>
              </a:xfrm>
              <a:custGeom>
                <a:avLst/>
                <a:gdLst>
                  <a:gd name="connsiteX0" fmla="*/ 120968 w 438150"/>
                  <a:gd name="connsiteY0" fmla="*/ 0 h 342900"/>
                  <a:gd name="connsiteX1" fmla="*/ 0 w 438150"/>
                  <a:gd name="connsiteY1" fmla="*/ 27623 h 342900"/>
                  <a:gd name="connsiteX2" fmla="*/ 0 w 438150"/>
                  <a:gd name="connsiteY2" fmla="*/ 342900 h 342900"/>
                  <a:gd name="connsiteX3" fmla="*/ 120968 w 438150"/>
                  <a:gd name="connsiteY3" fmla="*/ 315278 h 342900"/>
                  <a:gd name="connsiteX4" fmla="*/ 438150 w 438150"/>
                  <a:gd name="connsiteY4" fmla="*/ 317183 h 342900"/>
                  <a:gd name="connsiteX5" fmla="*/ 438150 w 438150"/>
                  <a:gd name="connsiteY5" fmla="*/ 1905 h 342900"/>
                  <a:gd name="connsiteX6" fmla="*/ 120968 w 438150"/>
                  <a:gd name="connsiteY6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150" h="342900">
                    <a:moveTo>
                      <a:pt x="120968" y="0"/>
                    </a:moveTo>
                    <a:cubicBezTo>
                      <a:pt x="37148" y="0"/>
                      <a:pt x="0" y="27623"/>
                      <a:pt x="0" y="27623"/>
                    </a:cubicBezTo>
                    <a:lnTo>
                      <a:pt x="0" y="342900"/>
                    </a:lnTo>
                    <a:cubicBezTo>
                      <a:pt x="0" y="342900"/>
                      <a:pt x="36195" y="315278"/>
                      <a:pt x="120968" y="315278"/>
                    </a:cubicBezTo>
                    <a:cubicBezTo>
                      <a:pt x="221933" y="315278"/>
                      <a:pt x="320993" y="370523"/>
                      <a:pt x="438150" y="317183"/>
                    </a:cubicBezTo>
                    <a:lnTo>
                      <a:pt x="438150" y="1905"/>
                    </a:lnTo>
                    <a:cubicBezTo>
                      <a:pt x="290513" y="45720"/>
                      <a:pt x="221933" y="0"/>
                      <a:pt x="12096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81" descr="Flag">
              <a:extLst>
                <a:ext uri="{FF2B5EF4-FFF2-40B4-BE49-F238E27FC236}">
                  <a16:creationId xmlns:a16="http://schemas.microsoft.com/office/drawing/2014/main" id="{25D9503D-78B0-8089-2063-1CD212E1632F}"/>
                </a:ext>
              </a:extLst>
            </p:cNvPr>
            <p:cNvGrpSpPr/>
            <p:nvPr/>
          </p:nvGrpSpPr>
          <p:grpSpPr>
            <a:xfrm flipH="1">
              <a:off x="8781586" y="2045919"/>
              <a:ext cx="914400" cy="914400"/>
              <a:chOff x="8781586" y="2045919"/>
              <a:chExt cx="914400" cy="914400"/>
            </a:xfrm>
            <a:solidFill>
              <a:schemeClr val="accent5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CAE254-04BA-B969-2A00-0E2DE299ED3D}"/>
                  </a:ext>
                </a:extLst>
              </p:cNvPr>
              <p:cNvSpPr/>
              <p:nvPr/>
            </p:nvSpPr>
            <p:spPr>
              <a:xfrm>
                <a:off x="8972086" y="2123071"/>
                <a:ext cx="57150" cy="761999"/>
              </a:xfrm>
              <a:custGeom>
                <a:avLst/>
                <a:gdLst>
                  <a:gd name="connsiteX0" fmla="*/ 28575 w 57150"/>
                  <a:gd name="connsiteY0" fmla="*/ 0 h 761999"/>
                  <a:gd name="connsiteX1" fmla="*/ 0 w 57150"/>
                  <a:gd name="connsiteY1" fmla="*/ 28575 h 761999"/>
                  <a:gd name="connsiteX2" fmla="*/ 0 w 57150"/>
                  <a:gd name="connsiteY2" fmla="*/ 762000 h 761999"/>
                  <a:gd name="connsiteX3" fmla="*/ 57150 w 57150"/>
                  <a:gd name="connsiteY3" fmla="*/ 762000 h 761999"/>
                  <a:gd name="connsiteX4" fmla="*/ 57150 w 57150"/>
                  <a:gd name="connsiteY4" fmla="*/ 28575 h 761999"/>
                  <a:gd name="connsiteX5" fmla="*/ 28575 w 57150"/>
                  <a:gd name="connsiteY5" fmla="*/ 0 h 76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761999">
                    <a:moveTo>
                      <a:pt x="28575" y="0"/>
                    </a:moveTo>
                    <a:cubicBezTo>
                      <a:pt x="12382" y="0"/>
                      <a:pt x="0" y="12382"/>
                      <a:pt x="0" y="28575"/>
                    </a:cubicBezTo>
                    <a:lnTo>
                      <a:pt x="0" y="762000"/>
                    </a:lnTo>
                    <a:lnTo>
                      <a:pt x="57150" y="762000"/>
                    </a:lnTo>
                    <a:lnTo>
                      <a:pt x="57150" y="28575"/>
                    </a:lnTo>
                    <a:cubicBezTo>
                      <a:pt x="57150" y="12382"/>
                      <a:pt x="44768" y="0"/>
                      <a:pt x="2857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F8357E7-925F-04A0-E50D-E27511EBCD5D}"/>
                  </a:ext>
                </a:extLst>
              </p:cNvPr>
              <p:cNvSpPr/>
              <p:nvPr/>
            </p:nvSpPr>
            <p:spPr>
              <a:xfrm>
                <a:off x="9067336" y="2121166"/>
                <a:ext cx="438150" cy="342900"/>
              </a:xfrm>
              <a:custGeom>
                <a:avLst/>
                <a:gdLst>
                  <a:gd name="connsiteX0" fmla="*/ 120968 w 438150"/>
                  <a:gd name="connsiteY0" fmla="*/ 0 h 342900"/>
                  <a:gd name="connsiteX1" fmla="*/ 0 w 438150"/>
                  <a:gd name="connsiteY1" fmla="*/ 27623 h 342900"/>
                  <a:gd name="connsiteX2" fmla="*/ 0 w 438150"/>
                  <a:gd name="connsiteY2" fmla="*/ 342900 h 342900"/>
                  <a:gd name="connsiteX3" fmla="*/ 120968 w 438150"/>
                  <a:gd name="connsiteY3" fmla="*/ 315278 h 342900"/>
                  <a:gd name="connsiteX4" fmla="*/ 438150 w 438150"/>
                  <a:gd name="connsiteY4" fmla="*/ 317183 h 342900"/>
                  <a:gd name="connsiteX5" fmla="*/ 438150 w 438150"/>
                  <a:gd name="connsiteY5" fmla="*/ 1905 h 342900"/>
                  <a:gd name="connsiteX6" fmla="*/ 120968 w 438150"/>
                  <a:gd name="connsiteY6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150" h="342900">
                    <a:moveTo>
                      <a:pt x="120968" y="0"/>
                    </a:moveTo>
                    <a:cubicBezTo>
                      <a:pt x="37148" y="0"/>
                      <a:pt x="0" y="27623"/>
                      <a:pt x="0" y="27623"/>
                    </a:cubicBezTo>
                    <a:lnTo>
                      <a:pt x="0" y="342900"/>
                    </a:lnTo>
                    <a:cubicBezTo>
                      <a:pt x="0" y="342900"/>
                      <a:pt x="36195" y="315278"/>
                      <a:pt x="120968" y="315278"/>
                    </a:cubicBezTo>
                    <a:cubicBezTo>
                      <a:pt x="221933" y="315278"/>
                      <a:pt x="320993" y="370523"/>
                      <a:pt x="438150" y="317183"/>
                    </a:cubicBezTo>
                    <a:lnTo>
                      <a:pt x="438150" y="1905"/>
                    </a:lnTo>
                    <a:cubicBezTo>
                      <a:pt x="290513" y="45720"/>
                      <a:pt x="221933" y="0"/>
                      <a:pt x="12096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77" descr="Walk">
              <a:extLst>
                <a:ext uri="{FF2B5EF4-FFF2-40B4-BE49-F238E27FC236}">
                  <a16:creationId xmlns:a16="http://schemas.microsoft.com/office/drawing/2014/main" id="{E183771F-533A-148A-BC69-A8AA07BC7B4D}"/>
                </a:ext>
              </a:extLst>
            </p:cNvPr>
            <p:cNvGrpSpPr/>
            <p:nvPr/>
          </p:nvGrpSpPr>
          <p:grpSpPr>
            <a:xfrm>
              <a:off x="1680630" y="3919844"/>
              <a:ext cx="533759" cy="819150"/>
              <a:chOff x="1680630" y="3919844"/>
              <a:chExt cx="533759" cy="819150"/>
            </a:xfrm>
            <a:solidFill>
              <a:srgbClr val="000000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B77D707-02D9-D026-BE33-CC06D1BBE3EE}"/>
                  </a:ext>
                </a:extLst>
              </p:cNvPr>
              <p:cNvSpPr/>
              <p:nvPr/>
            </p:nvSpPr>
            <p:spPr>
              <a:xfrm>
                <a:off x="1919016" y="3919844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FD63A9A-9A76-0C15-CF5C-E760A76C6953}"/>
                  </a:ext>
                </a:extLst>
              </p:cNvPr>
              <p:cNvSpPr/>
              <p:nvPr/>
            </p:nvSpPr>
            <p:spPr>
              <a:xfrm>
                <a:off x="1680630" y="4091294"/>
                <a:ext cx="533759" cy="647700"/>
              </a:xfrm>
              <a:custGeom>
                <a:avLst/>
                <a:gdLst>
                  <a:gd name="connsiteX0" fmla="*/ 507943 w 533759"/>
                  <a:gd name="connsiteY0" fmla="*/ 201930 h 647700"/>
                  <a:gd name="connsiteX1" fmla="*/ 409835 w 533759"/>
                  <a:gd name="connsiteY1" fmla="*/ 169545 h 647700"/>
                  <a:gd name="connsiteX2" fmla="*/ 353638 w 533759"/>
                  <a:gd name="connsiteY2" fmla="*/ 40005 h 647700"/>
                  <a:gd name="connsiteX3" fmla="*/ 286963 w 533759"/>
                  <a:gd name="connsiteY3" fmla="*/ 0 h 647700"/>
                  <a:gd name="connsiteX4" fmla="*/ 254578 w 533759"/>
                  <a:gd name="connsiteY4" fmla="*/ 7620 h 647700"/>
                  <a:gd name="connsiteX5" fmla="*/ 121228 w 533759"/>
                  <a:gd name="connsiteY5" fmla="*/ 60007 h 647700"/>
                  <a:gd name="connsiteX6" fmla="*/ 100273 w 533759"/>
                  <a:gd name="connsiteY6" fmla="*/ 80963 h 647700"/>
                  <a:gd name="connsiteX7" fmla="*/ 52648 w 533759"/>
                  <a:gd name="connsiteY7" fmla="*/ 195263 h 647700"/>
                  <a:gd name="connsiteX8" fmla="*/ 73603 w 533759"/>
                  <a:gd name="connsiteY8" fmla="*/ 244793 h 647700"/>
                  <a:gd name="connsiteX9" fmla="*/ 87890 w 533759"/>
                  <a:gd name="connsiteY9" fmla="*/ 247650 h 647700"/>
                  <a:gd name="connsiteX10" fmla="*/ 123133 w 533759"/>
                  <a:gd name="connsiteY10" fmla="*/ 223838 h 647700"/>
                  <a:gd name="connsiteX11" fmla="*/ 162185 w 533759"/>
                  <a:gd name="connsiteY11" fmla="*/ 124777 h 647700"/>
                  <a:gd name="connsiteX12" fmla="*/ 202190 w 533759"/>
                  <a:gd name="connsiteY12" fmla="*/ 109538 h 647700"/>
                  <a:gd name="connsiteX13" fmla="*/ 136468 w 533759"/>
                  <a:gd name="connsiteY13" fmla="*/ 430530 h 647700"/>
                  <a:gd name="connsiteX14" fmla="*/ 8833 w 533759"/>
                  <a:gd name="connsiteY14" fmla="*/ 585788 h 647700"/>
                  <a:gd name="connsiteX15" fmla="*/ 13595 w 533759"/>
                  <a:gd name="connsiteY15" fmla="*/ 639128 h 647700"/>
                  <a:gd name="connsiteX16" fmla="*/ 37408 w 533759"/>
                  <a:gd name="connsiteY16" fmla="*/ 647700 h 647700"/>
                  <a:gd name="connsiteX17" fmla="*/ 66935 w 533759"/>
                  <a:gd name="connsiteY17" fmla="*/ 633413 h 647700"/>
                  <a:gd name="connsiteX18" fmla="*/ 200285 w 533759"/>
                  <a:gd name="connsiteY18" fmla="*/ 471488 h 647700"/>
                  <a:gd name="connsiteX19" fmla="*/ 207905 w 533759"/>
                  <a:gd name="connsiteY19" fmla="*/ 455295 h 647700"/>
                  <a:gd name="connsiteX20" fmla="*/ 230765 w 533759"/>
                  <a:gd name="connsiteY20" fmla="*/ 344805 h 647700"/>
                  <a:gd name="connsiteX21" fmla="*/ 333635 w 533759"/>
                  <a:gd name="connsiteY21" fmla="*/ 419100 h 647700"/>
                  <a:gd name="connsiteX22" fmla="*/ 333635 w 533759"/>
                  <a:gd name="connsiteY22" fmla="*/ 609600 h 647700"/>
                  <a:gd name="connsiteX23" fmla="*/ 371735 w 533759"/>
                  <a:gd name="connsiteY23" fmla="*/ 647700 h 647700"/>
                  <a:gd name="connsiteX24" fmla="*/ 409835 w 533759"/>
                  <a:gd name="connsiteY24" fmla="*/ 609600 h 647700"/>
                  <a:gd name="connsiteX25" fmla="*/ 409835 w 533759"/>
                  <a:gd name="connsiteY25" fmla="*/ 400050 h 647700"/>
                  <a:gd name="connsiteX26" fmla="*/ 394595 w 533759"/>
                  <a:gd name="connsiteY26" fmla="*/ 369570 h 647700"/>
                  <a:gd name="connsiteX27" fmla="*/ 302203 w 533759"/>
                  <a:gd name="connsiteY27" fmla="*/ 301943 h 647700"/>
                  <a:gd name="connsiteX28" fmla="*/ 327920 w 533759"/>
                  <a:gd name="connsiteY28" fmla="*/ 173355 h 647700"/>
                  <a:gd name="connsiteX29" fmla="*/ 346018 w 533759"/>
                  <a:gd name="connsiteY29" fmla="*/ 215265 h 647700"/>
                  <a:gd name="connsiteX30" fmla="*/ 368878 w 533759"/>
                  <a:gd name="connsiteY30" fmla="*/ 236220 h 647700"/>
                  <a:gd name="connsiteX31" fmla="*/ 483178 w 533759"/>
                  <a:gd name="connsiteY31" fmla="*/ 274320 h 647700"/>
                  <a:gd name="connsiteX32" fmla="*/ 495560 w 533759"/>
                  <a:gd name="connsiteY32" fmla="*/ 276225 h 647700"/>
                  <a:gd name="connsiteX33" fmla="*/ 531755 w 533759"/>
                  <a:gd name="connsiteY33" fmla="*/ 250508 h 647700"/>
                  <a:gd name="connsiteX34" fmla="*/ 507943 w 533759"/>
                  <a:gd name="connsiteY34" fmla="*/ 20193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759" h="647700">
                    <a:moveTo>
                      <a:pt x="507943" y="201930"/>
                    </a:moveTo>
                    <a:lnTo>
                      <a:pt x="409835" y="169545"/>
                    </a:lnTo>
                    <a:cubicBezTo>
                      <a:pt x="409835" y="169545"/>
                      <a:pt x="355543" y="43815"/>
                      <a:pt x="353638" y="40005"/>
                    </a:cubicBezTo>
                    <a:cubicBezTo>
                      <a:pt x="340303" y="16193"/>
                      <a:pt x="315538" y="0"/>
                      <a:pt x="286963" y="0"/>
                    </a:cubicBezTo>
                    <a:cubicBezTo>
                      <a:pt x="275533" y="0"/>
                      <a:pt x="264103" y="2857"/>
                      <a:pt x="254578" y="7620"/>
                    </a:cubicBezTo>
                    <a:lnTo>
                      <a:pt x="121228" y="60007"/>
                    </a:lnTo>
                    <a:cubicBezTo>
                      <a:pt x="111703" y="63818"/>
                      <a:pt x="104083" y="71438"/>
                      <a:pt x="100273" y="80963"/>
                    </a:cubicBezTo>
                    <a:lnTo>
                      <a:pt x="52648" y="195263"/>
                    </a:lnTo>
                    <a:cubicBezTo>
                      <a:pt x="45028" y="214313"/>
                      <a:pt x="53600" y="237173"/>
                      <a:pt x="73603" y="244793"/>
                    </a:cubicBezTo>
                    <a:cubicBezTo>
                      <a:pt x="78365" y="246698"/>
                      <a:pt x="83128" y="247650"/>
                      <a:pt x="87890" y="247650"/>
                    </a:cubicBezTo>
                    <a:cubicBezTo>
                      <a:pt x="103130" y="247650"/>
                      <a:pt x="117418" y="239077"/>
                      <a:pt x="123133" y="223838"/>
                    </a:cubicBezTo>
                    <a:lnTo>
                      <a:pt x="162185" y="124777"/>
                    </a:lnTo>
                    <a:lnTo>
                      <a:pt x="202190" y="109538"/>
                    </a:lnTo>
                    <a:lnTo>
                      <a:pt x="136468" y="430530"/>
                    </a:lnTo>
                    <a:lnTo>
                      <a:pt x="8833" y="585788"/>
                    </a:lnTo>
                    <a:cubicBezTo>
                      <a:pt x="-4502" y="601980"/>
                      <a:pt x="-2597" y="625793"/>
                      <a:pt x="13595" y="639128"/>
                    </a:cubicBezTo>
                    <a:cubicBezTo>
                      <a:pt x="20263" y="644843"/>
                      <a:pt x="28835" y="647700"/>
                      <a:pt x="37408" y="647700"/>
                    </a:cubicBezTo>
                    <a:cubicBezTo>
                      <a:pt x="48838" y="647700"/>
                      <a:pt x="59315" y="642938"/>
                      <a:pt x="66935" y="633413"/>
                    </a:cubicBezTo>
                    <a:lnTo>
                      <a:pt x="200285" y="471488"/>
                    </a:lnTo>
                    <a:cubicBezTo>
                      <a:pt x="204095" y="466725"/>
                      <a:pt x="206953" y="461010"/>
                      <a:pt x="207905" y="455295"/>
                    </a:cubicBezTo>
                    <a:lnTo>
                      <a:pt x="230765" y="344805"/>
                    </a:lnTo>
                    <a:lnTo>
                      <a:pt x="333635" y="419100"/>
                    </a:lnTo>
                    <a:lnTo>
                      <a:pt x="333635" y="609600"/>
                    </a:lnTo>
                    <a:cubicBezTo>
                      <a:pt x="333635" y="630555"/>
                      <a:pt x="350780" y="647700"/>
                      <a:pt x="371735" y="647700"/>
                    </a:cubicBezTo>
                    <a:cubicBezTo>
                      <a:pt x="392690" y="647700"/>
                      <a:pt x="409835" y="630555"/>
                      <a:pt x="409835" y="609600"/>
                    </a:cubicBezTo>
                    <a:lnTo>
                      <a:pt x="409835" y="400050"/>
                    </a:lnTo>
                    <a:cubicBezTo>
                      <a:pt x="409835" y="387668"/>
                      <a:pt x="404120" y="376238"/>
                      <a:pt x="394595" y="369570"/>
                    </a:cubicBezTo>
                    <a:lnTo>
                      <a:pt x="302203" y="301943"/>
                    </a:lnTo>
                    <a:lnTo>
                      <a:pt x="327920" y="173355"/>
                    </a:lnTo>
                    <a:lnTo>
                      <a:pt x="346018" y="215265"/>
                    </a:lnTo>
                    <a:cubicBezTo>
                      <a:pt x="350780" y="224790"/>
                      <a:pt x="358400" y="232410"/>
                      <a:pt x="368878" y="236220"/>
                    </a:cubicBezTo>
                    <a:lnTo>
                      <a:pt x="483178" y="274320"/>
                    </a:lnTo>
                    <a:cubicBezTo>
                      <a:pt x="486988" y="275273"/>
                      <a:pt x="490798" y="276225"/>
                      <a:pt x="495560" y="276225"/>
                    </a:cubicBezTo>
                    <a:cubicBezTo>
                      <a:pt x="511753" y="276225"/>
                      <a:pt x="526040" y="265748"/>
                      <a:pt x="531755" y="250508"/>
                    </a:cubicBezTo>
                    <a:cubicBezTo>
                      <a:pt x="538423" y="230505"/>
                      <a:pt x="527945" y="208598"/>
                      <a:pt x="507943" y="2019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75" descr="Run">
              <a:extLst>
                <a:ext uri="{FF2B5EF4-FFF2-40B4-BE49-F238E27FC236}">
                  <a16:creationId xmlns:a16="http://schemas.microsoft.com/office/drawing/2014/main" id="{5001B69D-083C-01A0-4454-1A9DF43FBA0B}"/>
                </a:ext>
              </a:extLst>
            </p:cNvPr>
            <p:cNvGrpSpPr/>
            <p:nvPr/>
          </p:nvGrpSpPr>
          <p:grpSpPr>
            <a:xfrm>
              <a:off x="6002653" y="3010743"/>
              <a:ext cx="719322" cy="819150"/>
              <a:chOff x="6002653" y="3010743"/>
              <a:chExt cx="719322" cy="819150"/>
            </a:xfrm>
            <a:solidFill>
              <a:srgbClr val="000000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D501772-D627-E673-8E77-69A59C5476D5}"/>
                  </a:ext>
                </a:extLst>
              </p:cNvPr>
              <p:cNvSpPr/>
              <p:nvPr/>
            </p:nvSpPr>
            <p:spPr>
              <a:xfrm>
                <a:off x="6440804" y="3010743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6F98184-9BB2-F185-40D0-53EE390D8042}"/>
                  </a:ext>
                </a:extLst>
              </p:cNvPr>
              <p:cNvSpPr/>
              <p:nvPr/>
            </p:nvSpPr>
            <p:spPr>
              <a:xfrm>
                <a:off x="6002653" y="3172668"/>
                <a:ext cx="719322" cy="657225"/>
              </a:xfrm>
              <a:custGeom>
                <a:avLst/>
                <a:gdLst>
                  <a:gd name="connsiteX0" fmla="*/ 699135 w 719322"/>
                  <a:gd name="connsiteY0" fmla="*/ 19050 h 657225"/>
                  <a:gd name="connsiteX1" fmla="*/ 647700 w 719322"/>
                  <a:gd name="connsiteY1" fmla="*/ 35243 h 657225"/>
                  <a:gd name="connsiteX2" fmla="*/ 614363 w 719322"/>
                  <a:gd name="connsiteY2" fmla="*/ 98107 h 657225"/>
                  <a:gd name="connsiteX3" fmla="*/ 467678 w 719322"/>
                  <a:gd name="connsiteY3" fmla="*/ 5715 h 657225"/>
                  <a:gd name="connsiteX4" fmla="*/ 447675 w 719322"/>
                  <a:gd name="connsiteY4" fmla="*/ 0 h 657225"/>
                  <a:gd name="connsiteX5" fmla="*/ 285750 w 719322"/>
                  <a:gd name="connsiteY5" fmla="*/ 0 h 657225"/>
                  <a:gd name="connsiteX6" fmla="*/ 252413 w 719322"/>
                  <a:gd name="connsiteY6" fmla="*/ 20003 h 657225"/>
                  <a:gd name="connsiteX7" fmla="*/ 190500 w 719322"/>
                  <a:gd name="connsiteY7" fmla="*/ 134302 h 657225"/>
                  <a:gd name="connsiteX8" fmla="*/ 205740 w 719322"/>
                  <a:gd name="connsiteY8" fmla="*/ 185738 h 657225"/>
                  <a:gd name="connsiteX9" fmla="*/ 223838 w 719322"/>
                  <a:gd name="connsiteY9" fmla="*/ 190500 h 657225"/>
                  <a:gd name="connsiteX10" fmla="*/ 257175 w 719322"/>
                  <a:gd name="connsiteY10" fmla="*/ 170498 h 657225"/>
                  <a:gd name="connsiteX11" fmla="*/ 308610 w 719322"/>
                  <a:gd name="connsiteY11" fmla="*/ 76200 h 657225"/>
                  <a:gd name="connsiteX12" fmla="*/ 364808 w 719322"/>
                  <a:gd name="connsiteY12" fmla="*/ 76200 h 657225"/>
                  <a:gd name="connsiteX13" fmla="*/ 196215 w 719322"/>
                  <a:gd name="connsiteY13" fmla="*/ 390525 h 657225"/>
                  <a:gd name="connsiteX14" fmla="*/ 38100 w 719322"/>
                  <a:gd name="connsiteY14" fmla="*/ 390525 h 657225"/>
                  <a:gd name="connsiteX15" fmla="*/ 0 w 719322"/>
                  <a:gd name="connsiteY15" fmla="*/ 428625 h 657225"/>
                  <a:gd name="connsiteX16" fmla="*/ 38100 w 719322"/>
                  <a:gd name="connsiteY16" fmla="*/ 466725 h 657225"/>
                  <a:gd name="connsiteX17" fmla="*/ 219075 w 719322"/>
                  <a:gd name="connsiteY17" fmla="*/ 466725 h 657225"/>
                  <a:gd name="connsiteX18" fmla="*/ 252413 w 719322"/>
                  <a:gd name="connsiteY18" fmla="*/ 446723 h 657225"/>
                  <a:gd name="connsiteX19" fmla="*/ 319088 w 719322"/>
                  <a:gd name="connsiteY19" fmla="*/ 323850 h 657225"/>
                  <a:gd name="connsiteX20" fmla="*/ 428625 w 719322"/>
                  <a:gd name="connsiteY20" fmla="*/ 425767 h 657225"/>
                  <a:gd name="connsiteX21" fmla="*/ 420053 w 719322"/>
                  <a:gd name="connsiteY21" fmla="*/ 617220 h 657225"/>
                  <a:gd name="connsiteX22" fmla="*/ 455295 w 719322"/>
                  <a:gd name="connsiteY22" fmla="*/ 657225 h 657225"/>
                  <a:gd name="connsiteX23" fmla="*/ 457200 w 719322"/>
                  <a:gd name="connsiteY23" fmla="*/ 657225 h 657225"/>
                  <a:gd name="connsiteX24" fmla="*/ 495300 w 719322"/>
                  <a:gd name="connsiteY24" fmla="*/ 621030 h 657225"/>
                  <a:gd name="connsiteX25" fmla="*/ 504825 w 719322"/>
                  <a:gd name="connsiteY25" fmla="*/ 411480 h 657225"/>
                  <a:gd name="connsiteX26" fmla="*/ 492443 w 719322"/>
                  <a:gd name="connsiteY26" fmla="*/ 381953 h 657225"/>
                  <a:gd name="connsiteX27" fmla="*/ 400050 w 719322"/>
                  <a:gd name="connsiteY27" fmla="*/ 296228 h 657225"/>
                  <a:gd name="connsiteX28" fmla="*/ 497205 w 719322"/>
                  <a:gd name="connsiteY28" fmla="*/ 115252 h 657225"/>
                  <a:gd name="connsiteX29" fmla="*/ 607695 w 719322"/>
                  <a:gd name="connsiteY29" fmla="*/ 184785 h 657225"/>
                  <a:gd name="connsiteX30" fmla="*/ 638175 w 719322"/>
                  <a:gd name="connsiteY30" fmla="*/ 189548 h 657225"/>
                  <a:gd name="connsiteX31" fmla="*/ 661988 w 719322"/>
                  <a:gd name="connsiteY31" fmla="*/ 170498 h 657225"/>
                  <a:gd name="connsiteX32" fmla="*/ 714375 w 719322"/>
                  <a:gd name="connsiteY32" fmla="*/ 70485 h 657225"/>
                  <a:gd name="connsiteX33" fmla="*/ 699135 w 719322"/>
                  <a:gd name="connsiteY33" fmla="*/ 19050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19322" h="657225">
                    <a:moveTo>
                      <a:pt x="699135" y="19050"/>
                    </a:moveTo>
                    <a:cubicBezTo>
                      <a:pt x="680085" y="9525"/>
                      <a:pt x="657225" y="16193"/>
                      <a:pt x="647700" y="35243"/>
                    </a:cubicBezTo>
                    <a:lnTo>
                      <a:pt x="614363" y="98107"/>
                    </a:lnTo>
                    <a:lnTo>
                      <a:pt x="467678" y="5715"/>
                    </a:lnTo>
                    <a:cubicBezTo>
                      <a:pt x="461963" y="1905"/>
                      <a:pt x="455295" y="0"/>
                      <a:pt x="447675" y="0"/>
                    </a:cubicBezTo>
                    <a:lnTo>
                      <a:pt x="285750" y="0"/>
                    </a:lnTo>
                    <a:cubicBezTo>
                      <a:pt x="271463" y="0"/>
                      <a:pt x="259080" y="7620"/>
                      <a:pt x="252413" y="20003"/>
                    </a:cubicBezTo>
                    <a:lnTo>
                      <a:pt x="190500" y="134302"/>
                    </a:lnTo>
                    <a:cubicBezTo>
                      <a:pt x="180023" y="152400"/>
                      <a:pt x="187643" y="176213"/>
                      <a:pt x="205740" y="185738"/>
                    </a:cubicBezTo>
                    <a:cubicBezTo>
                      <a:pt x="211455" y="188595"/>
                      <a:pt x="218122" y="190500"/>
                      <a:pt x="223838" y="190500"/>
                    </a:cubicBezTo>
                    <a:cubicBezTo>
                      <a:pt x="237172" y="190500"/>
                      <a:pt x="250508" y="182880"/>
                      <a:pt x="257175" y="170498"/>
                    </a:cubicBezTo>
                    <a:lnTo>
                      <a:pt x="308610" y="76200"/>
                    </a:lnTo>
                    <a:lnTo>
                      <a:pt x="364808" y="76200"/>
                    </a:lnTo>
                    <a:lnTo>
                      <a:pt x="196215" y="390525"/>
                    </a:lnTo>
                    <a:lnTo>
                      <a:pt x="38100" y="390525"/>
                    </a:lnTo>
                    <a:cubicBezTo>
                      <a:pt x="17145" y="390525"/>
                      <a:pt x="0" y="407670"/>
                      <a:pt x="0" y="428625"/>
                    </a:cubicBezTo>
                    <a:cubicBezTo>
                      <a:pt x="0" y="449580"/>
                      <a:pt x="17145" y="466725"/>
                      <a:pt x="38100" y="466725"/>
                    </a:cubicBezTo>
                    <a:lnTo>
                      <a:pt x="219075" y="466725"/>
                    </a:lnTo>
                    <a:cubicBezTo>
                      <a:pt x="233363" y="466725"/>
                      <a:pt x="245745" y="459105"/>
                      <a:pt x="252413" y="446723"/>
                    </a:cubicBezTo>
                    <a:lnTo>
                      <a:pt x="319088" y="323850"/>
                    </a:lnTo>
                    <a:lnTo>
                      <a:pt x="428625" y="425767"/>
                    </a:lnTo>
                    <a:lnTo>
                      <a:pt x="420053" y="617220"/>
                    </a:lnTo>
                    <a:cubicBezTo>
                      <a:pt x="418148" y="638175"/>
                      <a:pt x="434340" y="656273"/>
                      <a:pt x="455295" y="657225"/>
                    </a:cubicBezTo>
                    <a:cubicBezTo>
                      <a:pt x="456248" y="657225"/>
                      <a:pt x="456248" y="657225"/>
                      <a:pt x="457200" y="657225"/>
                    </a:cubicBezTo>
                    <a:cubicBezTo>
                      <a:pt x="477203" y="657225"/>
                      <a:pt x="494348" y="641033"/>
                      <a:pt x="495300" y="621030"/>
                    </a:cubicBezTo>
                    <a:lnTo>
                      <a:pt x="504825" y="411480"/>
                    </a:lnTo>
                    <a:cubicBezTo>
                      <a:pt x="505778" y="400050"/>
                      <a:pt x="501015" y="389573"/>
                      <a:pt x="492443" y="381953"/>
                    </a:cubicBezTo>
                    <a:lnTo>
                      <a:pt x="400050" y="296228"/>
                    </a:lnTo>
                    <a:lnTo>
                      <a:pt x="497205" y="115252"/>
                    </a:lnTo>
                    <a:lnTo>
                      <a:pt x="607695" y="184785"/>
                    </a:lnTo>
                    <a:cubicBezTo>
                      <a:pt x="616268" y="190500"/>
                      <a:pt x="627698" y="192405"/>
                      <a:pt x="638175" y="189548"/>
                    </a:cubicBezTo>
                    <a:cubicBezTo>
                      <a:pt x="648653" y="186690"/>
                      <a:pt x="657225" y="180023"/>
                      <a:pt x="661988" y="170498"/>
                    </a:cubicBezTo>
                    <a:lnTo>
                      <a:pt x="714375" y="70485"/>
                    </a:lnTo>
                    <a:cubicBezTo>
                      <a:pt x="724853" y="52388"/>
                      <a:pt x="718185" y="29528"/>
                      <a:pt x="69913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aphic 73" descr="Confused person">
              <a:extLst>
                <a:ext uri="{FF2B5EF4-FFF2-40B4-BE49-F238E27FC236}">
                  <a16:creationId xmlns:a16="http://schemas.microsoft.com/office/drawing/2014/main" id="{014793D4-A160-2BF0-5D01-EE12C3C5023B}"/>
                </a:ext>
              </a:extLst>
            </p:cNvPr>
            <p:cNvGrpSpPr/>
            <p:nvPr/>
          </p:nvGrpSpPr>
          <p:grpSpPr>
            <a:xfrm>
              <a:off x="10440444" y="2046870"/>
              <a:ext cx="914400" cy="914400"/>
              <a:chOff x="10440444" y="2046870"/>
              <a:chExt cx="914400" cy="91440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CD9577E-B35D-D35B-79B0-0D3D5EC74525}"/>
                  </a:ext>
                </a:extLst>
              </p:cNvPr>
              <p:cNvSpPr/>
              <p:nvPr/>
            </p:nvSpPr>
            <p:spPr>
              <a:xfrm>
                <a:off x="10582963" y="2246895"/>
                <a:ext cx="629524" cy="685800"/>
              </a:xfrm>
              <a:custGeom>
                <a:avLst/>
                <a:gdLst>
                  <a:gd name="connsiteX0" fmla="*/ 629005 w 629524"/>
                  <a:gd name="connsiteY0" fmla="*/ 165164 h 685800"/>
                  <a:gd name="connsiteX1" fmla="*/ 585190 w 629524"/>
                  <a:gd name="connsiteY1" fmla="*/ 133826 h 685800"/>
                  <a:gd name="connsiteX2" fmla="*/ 501846 w 629524"/>
                  <a:gd name="connsiteY2" fmla="*/ 147733 h 685800"/>
                  <a:gd name="connsiteX3" fmla="*/ 467080 w 629524"/>
                  <a:gd name="connsiteY3" fmla="*/ 54578 h 685800"/>
                  <a:gd name="connsiteX4" fmla="*/ 314680 w 629524"/>
                  <a:gd name="connsiteY4" fmla="*/ 0 h 685800"/>
                  <a:gd name="connsiteX5" fmla="*/ 163137 w 629524"/>
                  <a:gd name="connsiteY5" fmla="*/ 54578 h 685800"/>
                  <a:gd name="connsiteX6" fmla="*/ 128085 w 629524"/>
                  <a:gd name="connsiteY6" fmla="*/ 147733 h 685800"/>
                  <a:gd name="connsiteX7" fmla="*/ 44742 w 629524"/>
                  <a:gd name="connsiteY7" fmla="*/ 133826 h 685800"/>
                  <a:gd name="connsiteX8" fmla="*/ 589 w 629524"/>
                  <a:gd name="connsiteY8" fmla="*/ 164709 h 685800"/>
                  <a:gd name="connsiteX9" fmla="*/ 31472 w 629524"/>
                  <a:gd name="connsiteY9" fmla="*/ 208862 h 685800"/>
                  <a:gd name="connsiteX10" fmla="*/ 32169 w 629524"/>
                  <a:gd name="connsiteY10" fmla="*/ 208978 h 685800"/>
                  <a:gd name="connsiteX11" fmla="*/ 146469 w 629524"/>
                  <a:gd name="connsiteY11" fmla="*/ 228028 h 685800"/>
                  <a:gd name="connsiteX12" fmla="*/ 152755 w 629524"/>
                  <a:gd name="connsiteY12" fmla="*/ 228600 h 685800"/>
                  <a:gd name="connsiteX13" fmla="*/ 188474 w 629524"/>
                  <a:gd name="connsiteY13" fmla="*/ 203835 h 685800"/>
                  <a:gd name="connsiteX14" fmla="*/ 211905 w 629524"/>
                  <a:gd name="connsiteY14" fmla="*/ 141065 h 685800"/>
                  <a:gd name="connsiteX15" fmla="*/ 219430 w 629524"/>
                  <a:gd name="connsiteY15" fmla="*/ 144399 h 685800"/>
                  <a:gd name="connsiteX16" fmla="*/ 219430 w 629524"/>
                  <a:gd name="connsiteY16" fmla="*/ 685800 h 685800"/>
                  <a:gd name="connsiteX17" fmla="*/ 295630 w 629524"/>
                  <a:gd name="connsiteY17" fmla="*/ 685800 h 685800"/>
                  <a:gd name="connsiteX18" fmla="*/ 295630 w 629524"/>
                  <a:gd name="connsiteY18" fmla="*/ 342900 h 685800"/>
                  <a:gd name="connsiteX19" fmla="*/ 333730 w 629524"/>
                  <a:gd name="connsiteY19" fmla="*/ 342900 h 685800"/>
                  <a:gd name="connsiteX20" fmla="*/ 333730 w 629524"/>
                  <a:gd name="connsiteY20" fmla="*/ 685800 h 685800"/>
                  <a:gd name="connsiteX21" fmla="*/ 409930 w 629524"/>
                  <a:gd name="connsiteY21" fmla="*/ 685800 h 685800"/>
                  <a:gd name="connsiteX22" fmla="*/ 409930 w 629524"/>
                  <a:gd name="connsiteY22" fmla="*/ 144494 h 685800"/>
                  <a:gd name="connsiteX23" fmla="*/ 417931 w 629524"/>
                  <a:gd name="connsiteY23" fmla="*/ 140970 h 685800"/>
                  <a:gd name="connsiteX24" fmla="*/ 441458 w 629524"/>
                  <a:gd name="connsiteY24" fmla="*/ 203835 h 685800"/>
                  <a:gd name="connsiteX25" fmla="*/ 477081 w 629524"/>
                  <a:gd name="connsiteY25" fmla="*/ 228600 h 685800"/>
                  <a:gd name="connsiteX26" fmla="*/ 483368 w 629524"/>
                  <a:gd name="connsiteY26" fmla="*/ 228028 h 685800"/>
                  <a:gd name="connsiteX27" fmla="*/ 597668 w 629524"/>
                  <a:gd name="connsiteY27" fmla="*/ 208978 h 685800"/>
                  <a:gd name="connsiteX28" fmla="*/ 629005 w 629524"/>
                  <a:gd name="connsiteY28" fmla="*/ 165164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9524" h="685800">
                    <a:moveTo>
                      <a:pt x="629005" y="165164"/>
                    </a:moveTo>
                    <a:cubicBezTo>
                      <a:pt x="625554" y="144414"/>
                      <a:pt x="605941" y="130386"/>
                      <a:pt x="585190" y="133826"/>
                    </a:cubicBezTo>
                    <a:lnTo>
                      <a:pt x="501846" y="147733"/>
                    </a:lnTo>
                    <a:cubicBezTo>
                      <a:pt x="501846" y="147733"/>
                      <a:pt x="467080" y="55435"/>
                      <a:pt x="467080" y="54578"/>
                    </a:cubicBezTo>
                    <a:cubicBezTo>
                      <a:pt x="449364" y="0"/>
                      <a:pt x="373354" y="0"/>
                      <a:pt x="314680" y="0"/>
                    </a:cubicBezTo>
                    <a:cubicBezTo>
                      <a:pt x="256006" y="0"/>
                      <a:pt x="180473" y="0"/>
                      <a:pt x="163137" y="54578"/>
                    </a:cubicBezTo>
                    <a:cubicBezTo>
                      <a:pt x="163137" y="55435"/>
                      <a:pt x="128085" y="147733"/>
                      <a:pt x="128085" y="147733"/>
                    </a:cubicBezTo>
                    <a:lnTo>
                      <a:pt x="44742" y="133826"/>
                    </a:lnTo>
                    <a:cubicBezTo>
                      <a:pt x="24021" y="130162"/>
                      <a:pt x="4254" y="143988"/>
                      <a:pt x="589" y="164709"/>
                    </a:cubicBezTo>
                    <a:cubicBezTo>
                      <a:pt x="-3076" y="185430"/>
                      <a:pt x="10752" y="205198"/>
                      <a:pt x="31472" y="208862"/>
                    </a:cubicBezTo>
                    <a:cubicBezTo>
                      <a:pt x="31704" y="208903"/>
                      <a:pt x="31936" y="208941"/>
                      <a:pt x="32169" y="208978"/>
                    </a:cubicBezTo>
                    <a:lnTo>
                      <a:pt x="146469" y="228028"/>
                    </a:lnTo>
                    <a:cubicBezTo>
                      <a:pt x="148542" y="228408"/>
                      <a:pt x="150646" y="228599"/>
                      <a:pt x="152755" y="228600"/>
                    </a:cubicBezTo>
                    <a:cubicBezTo>
                      <a:pt x="168664" y="228612"/>
                      <a:pt x="182906" y="218738"/>
                      <a:pt x="188474" y="203835"/>
                    </a:cubicBezTo>
                    <a:lnTo>
                      <a:pt x="211905" y="141065"/>
                    </a:lnTo>
                    <a:lnTo>
                      <a:pt x="219430" y="144399"/>
                    </a:lnTo>
                    <a:lnTo>
                      <a:pt x="219430" y="685800"/>
                    </a:lnTo>
                    <a:lnTo>
                      <a:pt x="295630" y="685800"/>
                    </a:lnTo>
                    <a:lnTo>
                      <a:pt x="295630" y="342900"/>
                    </a:lnTo>
                    <a:lnTo>
                      <a:pt x="333730" y="342900"/>
                    </a:lnTo>
                    <a:lnTo>
                      <a:pt x="333730" y="685800"/>
                    </a:lnTo>
                    <a:lnTo>
                      <a:pt x="409930" y="685800"/>
                    </a:lnTo>
                    <a:lnTo>
                      <a:pt x="409930" y="144494"/>
                    </a:lnTo>
                    <a:cubicBezTo>
                      <a:pt x="412692" y="143351"/>
                      <a:pt x="415359" y="142208"/>
                      <a:pt x="417931" y="140970"/>
                    </a:cubicBezTo>
                    <a:lnTo>
                      <a:pt x="441458" y="203835"/>
                    </a:lnTo>
                    <a:cubicBezTo>
                      <a:pt x="447014" y="218705"/>
                      <a:pt x="461207" y="228572"/>
                      <a:pt x="477081" y="228600"/>
                    </a:cubicBezTo>
                    <a:cubicBezTo>
                      <a:pt x="479190" y="228599"/>
                      <a:pt x="481294" y="228408"/>
                      <a:pt x="483368" y="228028"/>
                    </a:cubicBezTo>
                    <a:lnTo>
                      <a:pt x="597668" y="208978"/>
                    </a:lnTo>
                    <a:cubicBezTo>
                      <a:pt x="618418" y="205528"/>
                      <a:pt x="632446" y="185915"/>
                      <a:pt x="629005" y="1651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65B7D64-4538-214E-0FC6-6E6EA83A5888}"/>
                  </a:ext>
                </a:extLst>
              </p:cNvPr>
              <p:cNvSpPr/>
              <p:nvPr/>
            </p:nvSpPr>
            <p:spPr>
              <a:xfrm>
                <a:off x="10821444" y="2075445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24F06AF-A633-BF72-FE50-312240C263DB}"/>
              </a:ext>
            </a:extLst>
          </p:cNvPr>
          <p:cNvSpPr txBox="1"/>
          <p:nvPr/>
        </p:nvSpPr>
        <p:spPr>
          <a:xfrm>
            <a:off x="862830" y="4574183"/>
            <a:ext cx="1655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0,6%</a:t>
            </a:r>
            <a:endParaRPr lang="sr-Latn-ME" b="1" i="0" u="none" strike="noStrike" baseline="0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algn="ctr"/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Otvoreni</a:t>
            </a:r>
            <a:r>
              <a:rPr lang="en-GB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budžetski</a:t>
            </a:r>
            <a:r>
              <a:rPr lang="en-GB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procesi</a:t>
            </a:r>
            <a:endParaRPr lang="en-US" b="1" dirty="0">
              <a:solidFill>
                <a:schemeClr val="bg1"/>
              </a:solidFill>
              <a:latin typeface="Lor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F77D83-3169-F6E8-8510-127E81F84247}"/>
              </a:ext>
            </a:extLst>
          </p:cNvPr>
          <p:cNvSpPr txBox="1"/>
          <p:nvPr/>
        </p:nvSpPr>
        <p:spPr>
          <a:xfrm>
            <a:off x="3066379" y="4057751"/>
            <a:ext cx="164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4,7%</a:t>
            </a:r>
            <a:endParaRPr lang="sr-Latn-ME" b="1" i="0" u="none" strike="noStrike" baseline="0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algn="ctr"/>
            <a:r>
              <a:rPr lang="en-GB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Slobodan </a:t>
            </a:r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pristup</a:t>
            </a:r>
            <a:r>
              <a:rPr lang="en-GB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informacijama</a:t>
            </a:r>
            <a:endParaRPr lang="en-US" b="1" dirty="0">
              <a:solidFill>
                <a:schemeClr val="bg1"/>
              </a:solidFill>
              <a:latin typeface="Lo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8C181E-D34F-AFD7-BDB3-9AFEA13FF5B5}"/>
              </a:ext>
            </a:extLst>
          </p:cNvPr>
          <p:cNvSpPr txBox="1"/>
          <p:nvPr/>
        </p:nvSpPr>
        <p:spPr>
          <a:xfrm>
            <a:off x="5144752" y="3644363"/>
            <a:ext cx="1818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21,8%</a:t>
            </a:r>
            <a:endParaRPr lang="sr-Latn-ME" b="1" i="0" u="none" strike="noStrike" baseline="0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algn="ctr"/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Dostupne</a:t>
            </a:r>
            <a:r>
              <a:rPr lang="en-GB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javne</a:t>
            </a:r>
            <a:r>
              <a:rPr lang="en-GB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evidencije</a:t>
            </a:r>
            <a:endParaRPr lang="en-US" b="1" dirty="0">
              <a:solidFill>
                <a:schemeClr val="bg1"/>
              </a:solidFill>
              <a:latin typeface="Lor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06AE8-C49B-B454-0C9A-D6FF93E114D5}"/>
              </a:ext>
            </a:extLst>
          </p:cNvPr>
          <p:cNvSpPr txBox="1"/>
          <p:nvPr/>
        </p:nvSpPr>
        <p:spPr>
          <a:xfrm>
            <a:off x="7192506" y="3065442"/>
            <a:ext cx="1923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27,4</a:t>
            </a:r>
            <a:r>
              <a:rPr lang="sr-Latn-ME" b="1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%</a:t>
            </a:r>
          </a:p>
          <a:p>
            <a:pPr algn="ctr"/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Objavljivanje</a:t>
            </a:r>
            <a:r>
              <a:rPr lang="en-GB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državnih</a:t>
            </a:r>
            <a:r>
              <a:rPr lang="en-GB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ugovora</a:t>
            </a:r>
            <a:r>
              <a:rPr lang="en-GB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i</a:t>
            </a:r>
            <a:r>
              <a:rPr lang="en-GB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javnih</a:t>
            </a:r>
            <a:r>
              <a:rPr lang="en-GB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GB" b="0" i="0" u="none" strike="noStrike" baseline="0" dirty="0" err="1">
                <a:solidFill>
                  <a:schemeClr val="bg1"/>
                </a:solidFill>
                <a:latin typeface="Segoe UI" panose="020B0502040204020203" pitchFamily="34" charset="0"/>
              </a:rPr>
              <a:t>nabavki</a:t>
            </a:r>
            <a:endParaRPr lang="en-US" b="1" dirty="0">
              <a:solidFill>
                <a:schemeClr val="bg1"/>
              </a:solidFill>
              <a:latin typeface="Lor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92E3D5-2F99-4AAA-D378-26FC37E34C15}"/>
              </a:ext>
            </a:extLst>
          </p:cNvPr>
          <p:cNvSpPr txBox="1"/>
          <p:nvPr/>
        </p:nvSpPr>
        <p:spPr>
          <a:xfrm>
            <a:off x="9346290" y="2857422"/>
            <a:ext cx="1655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Redovno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objavljivanje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finansijskih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izvještaja</a:t>
            </a:r>
            <a:endParaRPr lang="en-US" b="1" dirty="0">
              <a:solidFill>
                <a:schemeClr val="bg1"/>
              </a:solidFill>
              <a:latin typeface="Lora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8828" y="6368142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900" i="1" dirty="0"/>
              <a:t>n=1000</a:t>
            </a:r>
            <a:endParaRPr lang="en-GB" sz="900" i="1" dirty="0"/>
          </a:p>
        </p:txBody>
      </p:sp>
      <p:sp>
        <p:nvSpPr>
          <p:cNvPr id="49" name="Rectangle 48"/>
          <p:cNvSpPr/>
          <p:nvPr/>
        </p:nvSpPr>
        <p:spPr>
          <a:xfrm>
            <a:off x="964383" y="1867382"/>
            <a:ext cx="2708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r>
              <a:rPr lang="en-GB" sz="1200" b="1" dirty="0" err="1">
                <a:solidFill>
                  <a:schemeClr val="accent1"/>
                </a:solidFill>
              </a:rPr>
              <a:t>Koju</a:t>
            </a:r>
            <a:r>
              <a:rPr lang="en-GB" sz="1200" b="1" dirty="0">
                <a:solidFill>
                  <a:schemeClr val="accent1"/>
                </a:solidFill>
              </a:rPr>
              <a:t> od </a:t>
            </a:r>
            <a:r>
              <a:rPr lang="en-GB" sz="1200" b="1" dirty="0" err="1">
                <a:solidFill>
                  <a:schemeClr val="accent1"/>
                </a:solidFill>
              </a:rPr>
              <a:t>sljedećih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solidFill>
                  <a:schemeClr val="accent1"/>
                </a:solidFill>
              </a:rPr>
              <a:t>mjera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solidFill>
                  <a:schemeClr val="accent1"/>
                </a:solidFill>
              </a:rPr>
              <a:t>transparentnosti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solidFill>
                  <a:schemeClr val="accent1"/>
                </a:solidFill>
              </a:rPr>
              <a:t>Vlade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solidFill>
                  <a:schemeClr val="accent1"/>
                </a:solidFill>
              </a:rPr>
              <a:t>smatrate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solidFill>
                  <a:schemeClr val="accent1"/>
                </a:solidFill>
              </a:rPr>
              <a:t>najvažnijom</a:t>
            </a:r>
            <a:r>
              <a:rPr lang="en-GB" sz="1200" b="1" dirty="0">
                <a:solidFill>
                  <a:schemeClr val="accent1"/>
                </a:solidFill>
              </a:rPr>
              <a:t>?</a:t>
            </a:r>
            <a:r>
              <a:rPr lang="en-GB" sz="1000" dirty="0"/>
              <a:t>	</a:t>
            </a:r>
          </a:p>
          <a:p>
            <a:endParaRPr lang="en-GB" sz="1000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745094" y="233378"/>
            <a:ext cx="10877946" cy="13932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dirty="0"/>
              <a:t>Redovno objavljivanje finansijskih izvještaja (45,5%) je ključna mjera za povećanje transparentnosti</a:t>
            </a:r>
            <a:r>
              <a:rPr lang="en-US" dirty="0"/>
              <a:t>. U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,</a:t>
            </a:r>
            <a:r>
              <a:rPr lang="sr-Latn-ME" dirty="0"/>
              <a:t> svaki četvrti građanin/ka smatra da je </a:t>
            </a:r>
            <a:r>
              <a:rPr lang="en-US" dirty="0" err="1"/>
              <a:t>najva</a:t>
            </a:r>
            <a:r>
              <a:rPr lang="sr-Latn-ME" dirty="0"/>
              <a:t>žnije objavljivanje ugovora i javnih nabavki.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08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646"/>
          </a:xfrm>
        </p:spPr>
        <p:txBody>
          <a:bodyPr>
            <a:normAutofit/>
          </a:bodyPr>
          <a:lstStyle/>
          <a:p>
            <a:r>
              <a:rPr lang="sr-Latn-ME" sz="2400" dirty="0"/>
              <a:t>Većina građana/ki smatra da je državna uprava „donekle“ transparentna (87%) u svom radu. 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964383" y="2012186"/>
            <a:ext cx="2584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r>
              <a:rPr lang="en-GB" sz="1000" dirty="0" err="1"/>
              <a:t>Uopšteno</a:t>
            </a:r>
            <a:r>
              <a:rPr lang="en-GB" sz="1000" dirty="0"/>
              <a:t> </a:t>
            </a:r>
            <a:r>
              <a:rPr lang="en-GB" sz="1000" dirty="0" err="1"/>
              <a:t>govoreći</a:t>
            </a:r>
            <a:r>
              <a:rPr lang="en-GB" sz="1000" dirty="0"/>
              <a:t>, </a:t>
            </a:r>
            <a:r>
              <a:rPr lang="en-GB" sz="1000" dirty="0" err="1"/>
              <a:t>kako</a:t>
            </a:r>
            <a:r>
              <a:rPr lang="en-GB" sz="1000" dirty="0"/>
              <a:t> </a:t>
            </a:r>
            <a:r>
              <a:rPr lang="en-GB" sz="1000" dirty="0" err="1"/>
              <a:t>biste</a:t>
            </a:r>
            <a:r>
              <a:rPr lang="en-GB" sz="1000" dirty="0"/>
              <a:t> </a:t>
            </a:r>
            <a:r>
              <a:rPr lang="en-GB" sz="1000" dirty="0" err="1"/>
              <a:t>ocijenili</a:t>
            </a:r>
            <a:r>
              <a:rPr lang="en-GB" sz="1000" dirty="0"/>
              <a:t> </a:t>
            </a:r>
            <a:r>
              <a:rPr lang="en-GB" sz="1000" dirty="0" err="1"/>
              <a:t>transparentnost</a:t>
            </a:r>
            <a:r>
              <a:rPr lang="en-GB" sz="1000" dirty="0"/>
              <a:t> </a:t>
            </a:r>
            <a:r>
              <a:rPr lang="en-GB" sz="1000" dirty="0" err="1"/>
              <a:t>državne</a:t>
            </a:r>
            <a:r>
              <a:rPr lang="en-GB" sz="1000" dirty="0"/>
              <a:t> </a:t>
            </a:r>
            <a:r>
              <a:rPr lang="en-GB" sz="1000" dirty="0" err="1"/>
              <a:t>uprave</a:t>
            </a:r>
            <a:r>
              <a:rPr lang="en-GB" sz="1000" dirty="0"/>
              <a:t> u </a:t>
            </a:r>
            <a:r>
              <a:rPr lang="en-GB" sz="1000" dirty="0" err="1"/>
              <a:t>Crnoj</a:t>
            </a:r>
            <a:r>
              <a:rPr lang="en-GB" sz="1000" dirty="0"/>
              <a:t> </a:t>
            </a:r>
            <a:r>
              <a:rPr lang="en-GB" sz="1000" dirty="0" err="1"/>
              <a:t>Gori</a:t>
            </a:r>
            <a:r>
              <a:rPr lang="en-GB" sz="1000" dirty="0"/>
              <a:t>?	</a:t>
            </a:r>
          </a:p>
          <a:p>
            <a:endParaRPr lang="en-GB" sz="1000" dirty="0"/>
          </a:p>
          <a:p>
            <a:r>
              <a:rPr lang="en-GB" sz="1000" dirty="0"/>
              <a:t>	</a:t>
            </a:r>
          </a:p>
          <a:p>
            <a:endParaRPr lang="en-GB" sz="1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566034"/>
              </p:ext>
            </p:extLst>
          </p:nvPr>
        </p:nvGraphicFramePr>
        <p:xfrm>
          <a:off x="838201" y="2720072"/>
          <a:ext cx="3722914" cy="308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607581223"/>
              </p:ext>
            </p:extLst>
          </p:nvPr>
        </p:nvGraphicFramePr>
        <p:xfrm>
          <a:off x="5497284" y="2676214"/>
          <a:ext cx="5987144" cy="32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5791200" y="212612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A </a:t>
            </a:r>
            <a:r>
              <a:rPr lang="en-GB" sz="1000" dirty="0" err="1"/>
              <a:t>kako</a:t>
            </a:r>
            <a:r>
              <a:rPr lang="en-GB" sz="1000" dirty="0"/>
              <a:t> </a:t>
            </a:r>
            <a:r>
              <a:rPr lang="en-GB" sz="1000" dirty="0" err="1"/>
              <a:t>biste</a:t>
            </a:r>
            <a:r>
              <a:rPr lang="en-GB" sz="1000" dirty="0"/>
              <a:t> </a:t>
            </a:r>
            <a:r>
              <a:rPr lang="en-GB" sz="1000" dirty="0" err="1"/>
              <a:t>ocijenili</a:t>
            </a:r>
            <a:r>
              <a:rPr lang="en-GB" sz="1000" dirty="0"/>
              <a:t> </a:t>
            </a:r>
            <a:r>
              <a:rPr lang="en-GB" sz="1000" dirty="0" err="1"/>
              <a:t>transparentnost</a:t>
            </a:r>
            <a:r>
              <a:rPr lang="en-GB" sz="1000" dirty="0"/>
              <a:t> </a:t>
            </a:r>
            <a:r>
              <a:rPr lang="en-GB" sz="1000" dirty="0" err="1"/>
              <a:t>državne</a:t>
            </a:r>
            <a:r>
              <a:rPr lang="en-GB" sz="1000" dirty="0"/>
              <a:t> </a:t>
            </a:r>
            <a:r>
              <a:rPr lang="en-GB" sz="1000" dirty="0" err="1"/>
              <a:t>uprave</a:t>
            </a:r>
            <a:r>
              <a:rPr lang="en-GB" sz="1000" dirty="0"/>
              <a:t> u </a:t>
            </a:r>
            <a:r>
              <a:rPr lang="en-GB" sz="1000" dirty="0" err="1"/>
              <a:t>pogledu</a:t>
            </a:r>
            <a:r>
              <a:rPr lang="sr-Latn-ME" sz="1000" dirty="0"/>
              <a:t>..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6468503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900" i="1" dirty="0"/>
              <a:t>n=1000</a:t>
            </a:r>
            <a:endParaRPr lang="en-GB" sz="900" i="1" dirty="0"/>
          </a:p>
        </p:txBody>
      </p:sp>
      <p:sp>
        <p:nvSpPr>
          <p:cNvPr id="16" name="Left Brace 15"/>
          <p:cNvSpPr/>
          <p:nvPr/>
        </p:nvSpPr>
        <p:spPr>
          <a:xfrm>
            <a:off x="5791200" y="3984171"/>
            <a:ext cx="45719" cy="881743"/>
          </a:xfrm>
          <a:prstGeom prst="leftBrace">
            <a:avLst/>
          </a:prstGeom>
          <a:ln>
            <a:solidFill>
              <a:srgbClr val="EB8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 Brace 17"/>
          <p:cNvSpPr/>
          <p:nvPr/>
        </p:nvSpPr>
        <p:spPr>
          <a:xfrm>
            <a:off x="7772400" y="3984171"/>
            <a:ext cx="45719" cy="881743"/>
          </a:xfrm>
          <a:prstGeom prst="leftBrace">
            <a:avLst/>
          </a:prstGeom>
          <a:ln>
            <a:solidFill>
              <a:srgbClr val="EB8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Brace 18"/>
          <p:cNvSpPr/>
          <p:nvPr/>
        </p:nvSpPr>
        <p:spPr>
          <a:xfrm>
            <a:off x="9707881" y="3984171"/>
            <a:ext cx="45719" cy="881743"/>
          </a:xfrm>
          <a:prstGeom prst="leftBrace">
            <a:avLst/>
          </a:prstGeom>
          <a:ln>
            <a:solidFill>
              <a:srgbClr val="EB8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095474" y="425928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1400" dirty="0"/>
              <a:t>61,2%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079582" y="426719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1400" dirty="0"/>
              <a:t>62,32%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9114450" y="42701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1400" dirty="0"/>
              <a:t>62%</a:t>
            </a:r>
            <a:endParaRPr lang="en-GB" sz="14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2686" y="1131689"/>
            <a:ext cx="10515600" cy="79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1800" dirty="0"/>
              <a:t>Gotovo 2/3 građana/ki su stava da je državna uprava </a:t>
            </a:r>
            <a:r>
              <a:rPr lang="en-US" sz="1800" dirty="0" err="1"/>
              <a:t>nedovoljno</a:t>
            </a:r>
            <a:r>
              <a:rPr lang="sr-Latn-ME" sz="1800" dirty="0"/>
              <a:t> transparentna po pitanju donošenja odluka, pristupa informacijama te trošenju budžetskih sredstava. Svaki treći građanin ima nešto pozitivnije mišljenje.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7041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A475A0-F151-43A9-B94B-1559A420C5E5}"/>
              </a:ext>
            </a:extLst>
          </p:cNvPr>
          <p:cNvSpPr txBox="1"/>
          <p:nvPr/>
        </p:nvSpPr>
        <p:spPr>
          <a:xfrm flipH="1">
            <a:off x="5352585" y="1632225"/>
            <a:ext cx="6715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Gotovo svaki građanin/ka navod</a:t>
            </a:r>
            <a:r>
              <a:rPr lang="en-US" altLang="ko-KR" sz="32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</a:t>
            </a:r>
            <a:r>
              <a:rPr lang="sr-Latn-ME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da Vlada i Ministarstvo javne uprave samo „</a:t>
            </a: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</a:t>
            </a:r>
            <a:r>
              <a:rPr lang="sr-Latn-ME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onekle“ rade na unapređenju transparentnosti </a:t>
            </a:r>
            <a:endParaRPr lang="en-US" altLang="ko-K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4E32F-1803-4751-ADD5-F512F95F1A49}"/>
              </a:ext>
            </a:extLst>
          </p:cNvPr>
          <p:cNvSpPr txBox="1"/>
          <p:nvPr/>
        </p:nvSpPr>
        <p:spPr>
          <a:xfrm>
            <a:off x="7721600" y="3694328"/>
            <a:ext cx="434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cs typeface="Arial" pitchFamily="34" charset="0"/>
              </a:rPr>
              <a:t>U </a:t>
            </a:r>
            <a:r>
              <a:rPr lang="en-US" altLang="ko-KR" sz="1200" b="1" dirty="0" err="1">
                <a:cs typeface="Arial" pitchFamily="34" charset="0"/>
              </a:rPr>
              <a:t>kojoj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mjeri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Vlada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Ministarstvo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javne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uprave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rade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na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unapređenju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transparentnosti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rada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državnih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organa</a:t>
            </a:r>
            <a:r>
              <a:rPr lang="en-US" altLang="ko-KR" sz="1200" b="1" dirty="0">
                <a:cs typeface="Arial" pitchFamily="34" charset="0"/>
              </a:rPr>
              <a:t>?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71580907"/>
              </p:ext>
            </p:extLst>
          </p:nvPr>
        </p:nvGraphicFramePr>
        <p:xfrm>
          <a:off x="-253999" y="1979753"/>
          <a:ext cx="6309112" cy="457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65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ME" sz="2400" dirty="0"/>
              <a:t>Iako građani/ke navode da povremeno (90%) koriste internet stranice organa javne uprave dominantno smatraju da iste „</a:t>
            </a:r>
            <a:r>
              <a:rPr lang="en-US" sz="2400" dirty="0"/>
              <a:t>d</a:t>
            </a:r>
            <a:r>
              <a:rPr lang="sr-Latn-ME" sz="2400" dirty="0"/>
              <a:t>onekle“ sadrže sve potrebne informacije. Internet stranice nijesu prilagođene građanima/kama jer nijesu u dovoljnoj mjeri razvijene (62%) kao ni lako dostupne (66%) ali ni jednostavne za korišćenje (65%).</a:t>
            </a:r>
            <a:endParaRPr lang="en-GB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25438"/>
              </p:ext>
            </p:extLst>
          </p:nvPr>
        </p:nvGraphicFramePr>
        <p:xfrm>
          <a:off x="838201" y="3080657"/>
          <a:ext cx="2960914" cy="309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654541"/>
              </p:ext>
            </p:extLst>
          </p:nvPr>
        </p:nvGraphicFramePr>
        <p:xfrm>
          <a:off x="4060372" y="3181736"/>
          <a:ext cx="3004457" cy="294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964383" y="2012186"/>
            <a:ext cx="2584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r>
              <a:rPr lang="en-GB" sz="1000" dirty="0" err="1"/>
              <a:t>Koliko</a:t>
            </a:r>
            <a:r>
              <a:rPr lang="en-GB" sz="1000" dirty="0"/>
              <a:t> </a:t>
            </a:r>
            <a:r>
              <a:rPr lang="en-GB" sz="1000" dirty="0" err="1"/>
              <a:t>često</a:t>
            </a:r>
            <a:r>
              <a:rPr lang="en-GB" sz="1000" dirty="0"/>
              <a:t> </a:t>
            </a:r>
            <a:r>
              <a:rPr lang="en-GB" sz="1000" dirty="0" err="1"/>
              <a:t>koristite</a:t>
            </a:r>
            <a:r>
              <a:rPr lang="en-GB" sz="1000" dirty="0"/>
              <a:t> </a:t>
            </a:r>
            <a:r>
              <a:rPr lang="en-GB" sz="1000" dirty="0" err="1"/>
              <a:t>zvanične</a:t>
            </a:r>
            <a:r>
              <a:rPr lang="en-GB" sz="1000" dirty="0"/>
              <a:t> internet </a:t>
            </a:r>
            <a:r>
              <a:rPr lang="en-GB" sz="1000" dirty="0" err="1"/>
              <a:t>stranice</a:t>
            </a:r>
            <a:r>
              <a:rPr lang="en-GB" sz="1000" dirty="0"/>
              <a:t> </a:t>
            </a:r>
            <a:r>
              <a:rPr lang="en-GB" sz="1000" dirty="0" err="1"/>
              <a:t>ili</a:t>
            </a:r>
            <a:r>
              <a:rPr lang="en-GB" sz="1000" dirty="0"/>
              <a:t> </a:t>
            </a:r>
            <a:r>
              <a:rPr lang="en-GB" sz="1000" dirty="0" err="1"/>
              <a:t>portale</a:t>
            </a:r>
            <a:r>
              <a:rPr lang="en-GB" sz="1000" dirty="0"/>
              <a:t> </a:t>
            </a:r>
            <a:r>
              <a:rPr lang="en-GB" sz="1000" dirty="0" err="1"/>
              <a:t>organa</a:t>
            </a:r>
            <a:r>
              <a:rPr lang="en-GB" sz="1000" dirty="0"/>
              <a:t> </a:t>
            </a:r>
            <a:r>
              <a:rPr lang="en-GB" sz="1000" dirty="0" err="1"/>
              <a:t>javne</a:t>
            </a:r>
            <a:r>
              <a:rPr lang="en-GB" sz="1000" dirty="0"/>
              <a:t> </a:t>
            </a:r>
            <a:r>
              <a:rPr lang="en-GB" sz="1000" dirty="0" err="1"/>
              <a:t>uprave</a:t>
            </a:r>
            <a:r>
              <a:rPr lang="en-GB" sz="1000" dirty="0"/>
              <a:t> </a:t>
            </a:r>
            <a:r>
              <a:rPr lang="en-GB" sz="1000" dirty="0" err="1"/>
              <a:t>kako</a:t>
            </a:r>
            <a:r>
              <a:rPr lang="en-GB" sz="1000" dirty="0"/>
              <a:t> </a:t>
            </a:r>
            <a:r>
              <a:rPr lang="en-GB" sz="1000" dirty="0" err="1"/>
              <a:t>biste</a:t>
            </a:r>
            <a:r>
              <a:rPr lang="en-GB" sz="1000" dirty="0"/>
              <a:t> </a:t>
            </a:r>
            <a:r>
              <a:rPr lang="en-GB" sz="1000" dirty="0" err="1"/>
              <a:t>dobili</a:t>
            </a:r>
            <a:r>
              <a:rPr lang="en-GB" sz="1000" dirty="0"/>
              <a:t> </a:t>
            </a:r>
            <a:r>
              <a:rPr lang="en-GB" sz="1000" dirty="0" err="1"/>
              <a:t>informacije</a:t>
            </a:r>
            <a:r>
              <a:rPr lang="en-GB" sz="1000" dirty="0"/>
              <a:t> o </a:t>
            </a:r>
            <a:r>
              <a:rPr lang="en-GB" sz="1000" dirty="0" err="1"/>
              <a:t>njihovom</a:t>
            </a:r>
            <a:r>
              <a:rPr lang="en-GB" sz="1000" dirty="0"/>
              <a:t> </a:t>
            </a:r>
            <a:r>
              <a:rPr lang="en-GB" sz="1000" dirty="0" err="1"/>
              <a:t>radu</a:t>
            </a:r>
            <a:r>
              <a:rPr lang="en-GB" sz="1000" dirty="0"/>
              <a:t>?	</a:t>
            </a:r>
          </a:p>
          <a:p>
            <a:endParaRPr lang="en-GB" sz="1000" dirty="0"/>
          </a:p>
          <a:p>
            <a:r>
              <a:rPr lang="en-GB" sz="1000" dirty="0"/>
              <a:t>	</a:t>
            </a:r>
          </a:p>
          <a:p>
            <a:endParaRPr lang="en-GB" sz="1000" dirty="0"/>
          </a:p>
        </p:txBody>
      </p:sp>
      <p:sp>
        <p:nvSpPr>
          <p:cNvPr id="10" name="Rectangle 9"/>
          <p:cNvSpPr/>
          <p:nvPr/>
        </p:nvSpPr>
        <p:spPr>
          <a:xfrm>
            <a:off x="4480469" y="2012186"/>
            <a:ext cx="2584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r>
              <a:rPr lang="en-GB" sz="1000" dirty="0" err="1"/>
              <a:t>Prema</a:t>
            </a:r>
            <a:r>
              <a:rPr lang="en-GB" sz="1000" dirty="0"/>
              <a:t> </a:t>
            </a:r>
            <a:r>
              <a:rPr lang="en-GB" sz="1000" dirty="0" err="1"/>
              <a:t>Vašem</a:t>
            </a:r>
            <a:r>
              <a:rPr lang="en-GB" sz="1000" dirty="0"/>
              <a:t> </a:t>
            </a:r>
            <a:r>
              <a:rPr lang="en-GB" sz="1000" dirty="0" err="1"/>
              <a:t>mišljenju</a:t>
            </a:r>
            <a:r>
              <a:rPr lang="en-GB" sz="1000" dirty="0"/>
              <a:t>, u </a:t>
            </a:r>
            <a:r>
              <a:rPr lang="en-GB" sz="1000" dirty="0" err="1"/>
              <a:t>kojoj</a:t>
            </a:r>
            <a:r>
              <a:rPr lang="en-GB" sz="1000" dirty="0"/>
              <a:t> </a:t>
            </a:r>
            <a:r>
              <a:rPr lang="en-GB" sz="1000" dirty="0" err="1"/>
              <a:t>mjeri</a:t>
            </a:r>
            <a:r>
              <a:rPr lang="en-GB" sz="1000" dirty="0"/>
              <a:t> internet </a:t>
            </a:r>
            <a:r>
              <a:rPr lang="en-GB" sz="1000" dirty="0" err="1"/>
              <a:t>stranice</a:t>
            </a:r>
            <a:r>
              <a:rPr lang="en-GB" sz="1000" dirty="0"/>
              <a:t> </a:t>
            </a:r>
            <a:r>
              <a:rPr lang="en-GB" sz="1000" dirty="0" err="1"/>
              <a:t>organa</a:t>
            </a:r>
            <a:r>
              <a:rPr lang="en-GB" sz="1000" dirty="0"/>
              <a:t> </a:t>
            </a:r>
            <a:r>
              <a:rPr lang="en-GB" sz="1000" dirty="0" err="1"/>
              <a:t>državne</a:t>
            </a:r>
            <a:r>
              <a:rPr lang="en-GB" sz="1000" dirty="0"/>
              <a:t> </a:t>
            </a:r>
            <a:r>
              <a:rPr lang="en-GB" sz="1000" dirty="0" err="1"/>
              <a:t>uprave</a:t>
            </a:r>
            <a:r>
              <a:rPr lang="en-GB" sz="1000" dirty="0"/>
              <a:t> </a:t>
            </a:r>
            <a:r>
              <a:rPr lang="en-GB" sz="1000" dirty="0" err="1"/>
              <a:t>sadrže</a:t>
            </a:r>
            <a:r>
              <a:rPr lang="en-GB" sz="1000" dirty="0"/>
              <a:t> </a:t>
            </a:r>
            <a:r>
              <a:rPr lang="en-GB" sz="1000" dirty="0" err="1"/>
              <a:t>sve</a:t>
            </a:r>
            <a:r>
              <a:rPr lang="en-GB" sz="1000" dirty="0"/>
              <a:t> </a:t>
            </a:r>
            <a:r>
              <a:rPr lang="en-GB" sz="1000" dirty="0" err="1"/>
              <a:t>potrebne</a:t>
            </a:r>
            <a:r>
              <a:rPr lang="en-GB" sz="1000" dirty="0"/>
              <a:t> </a:t>
            </a:r>
            <a:r>
              <a:rPr lang="en-GB" sz="1000" dirty="0" err="1"/>
              <a:t>informacije</a:t>
            </a:r>
            <a:r>
              <a:rPr lang="en-GB" sz="1000" dirty="0"/>
              <a:t>?	</a:t>
            </a:r>
          </a:p>
          <a:p>
            <a:endParaRPr lang="en-GB" sz="1000" dirty="0"/>
          </a:p>
          <a:p>
            <a:r>
              <a:rPr lang="en-GB" sz="1000" dirty="0"/>
              <a:t>	</a:t>
            </a:r>
          </a:p>
          <a:p>
            <a:endParaRPr lang="en-GB" sz="1000" dirty="0"/>
          </a:p>
          <a:p>
            <a:r>
              <a:rPr lang="en-GB" sz="1000" dirty="0"/>
              <a:t>	</a:t>
            </a:r>
          </a:p>
          <a:p>
            <a:endParaRPr lang="en-GB" sz="1000" dirty="0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790051"/>
              </p:ext>
            </p:extLst>
          </p:nvPr>
        </p:nvGraphicFramePr>
        <p:xfrm>
          <a:off x="7203689" y="3054161"/>
          <a:ext cx="4565764" cy="3452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7800612" y="2012186"/>
            <a:ext cx="25843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r>
              <a:rPr lang="en-GB" sz="1000" dirty="0" err="1"/>
              <a:t>Prema</a:t>
            </a:r>
            <a:r>
              <a:rPr lang="en-GB" sz="1000" dirty="0"/>
              <a:t> </a:t>
            </a:r>
            <a:r>
              <a:rPr lang="en-GB" sz="1000" dirty="0" err="1"/>
              <a:t>Vašem</a:t>
            </a:r>
            <a:r>
              <a:rPr lang="en-GB" sz="1000" dirty="0"/>
              <a:t> </a:t>
            </a:r>
            <a:r>
              <a:rPr lang="en-GB" sz="1000" dirty="0" err="1"/>
              <a:t>mišljenju</a:t>
            </a:r>
            <a:r>
              <a:rPr lang="en-GB" sz="1000" dirty="0"/>
              <a:t>, u </a:t>
            </a:r>
            <a:r>
              <a:rPr lang="en-GB" sz="1000" dirty="0" err="1"/>
              <a:t>kojoj</a:t>
            </a:r>
            <a:r>
              <a:rPr lang="en-GB" sz="1000" dirty="0"/>
              <a:t> </a:t>
            </a:r>
            <a:r>
              <a:rPr lang="en-GB" sz="1000" dirty="0" err="1"/>
              <a:t>mjeri</a:t>
            </a:r>
            <a:r>
              <a:rPr lang="en-GB" sz="1000" dirty="0"/>
              <a:t> </a:t>
            </a:r>
            <a:r>
              <a:rPr lang="en-GB" sz="1000" dirty="0" err="1"/>
              <a:t>su</a:t>
            </a:r>
            <a:r>
              <a:rPr lang="en-GB" sz="1000" dirty="0"/>
              <a:t> </a:t>
            </a:r>
            <a:r>
              <a:rPr lang="en-GB" sz="1000" dirty="0" err="1"/>
              <a:t>elektronski</a:t>
            </a:r>
            <a:r>
              <a:rPr lang="en-GB" sz="1000" dirty="0"/>
              <a:t> </a:t>
            </a:r>
            <a:r>
              <a:rPr lang="en-GB" sz="1000" dirty="0" err="1"/>
              <a:t>servisi</a:t>
            </a:r>
            <a:r>
              <a:rPr lang="en-GB" sz="1000" dirty="0"/>
              <a:t> </a:t>
            </a:r>
            <a:r>
              <a:rPr lang="en-GB" sz="1000" dirty="0" err="1"/>
              <a:t>javne</a:t>
            </a:r>
            <a:r>
              <a:rPr lang="en-GB" sz="1000" dirty="0"/>
              <a:t> </a:t>
            </a:r>
            <a:r>
              <a:rPr lang="en-GB" sz="1000" dirty="0" err="1"/>
              <a:t>uprave</a:t>
            </a:r>
            <a:r>
              <a:rPr lang="en-GB" sz="1000" dirty="0"/>
              <a:t>	</a:t>
            </a:r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6423898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900" i="1" dirty="0"/>
              <a:t>n=1000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210218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Da se zahtjevi sporo rješavaju smatra 70% građana/ki dok njih 75% smatra da </a:t>
            </a:r>
            <a:r>
              <a:rPr lang="en-US" dirty="0"/>
              <a:t>je </a:t>
            </a:r>
            <a:r>
              <a:rPr lang="sr-Latn-ME" dirty="0"/>
              <a:t>nedostupnost informacija u radu javne uprave veliki problem. </a:t>
            </a:r>
            <a:endParaRPr lang="en-GB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818205"/>
              </p:ext>
            </p:extLst>
          </p:nvPr>
        </p:nvGraphicFramePr>
        <p:xfrm>
          <a:off x="838200" y="2531327"/>
          <a:ext cx="10515600" cy="364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282815" y="1853505"/>
            <a:ext cx="26401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solidFill>
                <a:srgbClr val="000000"/>
              </a:solidFill>
            </a:endParaRPr>
          </a:p>
          <a:p>
            <a:pPr marR="600" algn="just"/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Prema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Vašem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mišljenju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, u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kojoj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mjeri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sljedeće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pojave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predstavljaju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problem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javne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000" b="0" i="0" u="none" strike="noStrike" baseline="0" dirty="0" err="1">
                <a:solidFill>
                  <a:srgbClr val="000000"/>
                </a:solidFill>
              </a:rPr>
              <a:t>uprave</a:t>
            </a:r>
            <a:r>
              <a:rPr lang="en-GB" sz="1000" b="0" i="0" u="none" strike="noStrike" baseline="0" dirty="0">
                <a:solidFill>
                  <a:srgbClr val="000000"/>
                </a:solidFill>
              </a:rPr>
              <a:t>:	</a:t>
            </a:r>
          </a:p>
          <a:p>
            <a:endParaRPr lang="en-GB" sz="1000" b="0" i="0" u="none" strike="noStrike" baseline="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423898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900" i="1" dirty="0"/>
              <a:t>n=1000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226272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1379</Words>
  <Application>Microsoft Office PowerPoint</Application>
  <PresentationFormat>Widescreen</PresentationFormat>
  <Paragraphs>131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Lora</vt:lpstr>
      <vt:lpstr>Segoe UI</vt:lpstr>
      <vt:lpstr>Office Theme</vt:lpstr>
      <vt:lpstr>Worksheet</vt:lpstr>
      <vt:lpstr>PowerPoint Presentation</vt:lpstr>
      <vt:lpstr>O PROJEKTU PROSPECTA </vt:lpstr>
      <vt:lpstr>PowerPoint Presentation</vt:lpstr>
      <vt:lpstr>Građani/ke Crne Gore gotovo u potpunosti saglasni da transparentnost državnih institucija doprinosi očuvanju demokratije, većoj odgovornosti službenika kao i veće povjerenje birača u državne institucije. </vt:lpstr>
      <vt:lpstr>PowerPoint Presentation</vt:lpstr>
      <vt:lpstr>Većina građana/ki smatra da je državna uprava „donekle“ transparentna (87%) u svom radu. </vt:lpstr>
      <vt:lpstr>PowerPoint Presentation</vt:lpstr>
      <vt:lpstr>Iako građani/ke navode da povremeno (90%) koriste internet stranice organa javne uprave dominantno smatraju da iste „donekle“ sadrže sve potrebne informacije. Internet stranice nijesu prilagođene građanima/kama jer nijesu u dovoljnoj mjeri razvijene (62%) kao ni lako dostupne (66%) ali ni jednostavne za korišćenje (65%).</vt:lpstr>
      <vt:lpstr>Da se zahtjevi sporo rješavaju smatra 70% građana/ki dok njih 75% smatra da je nedostupnost informacija u radu javne uprave veliki problem. </vt:lpstr>
      <vt:lpstr>PowerPoint Presentation</vt:lpstr>
      <vt:lpstr>Građani/ke navode da su čuli za Zakon o slobodnom pristupu informacijama (83%) međutim o istom su većinom malo/djelimično (91%) ili uglavnom nijesu upoznati.</vt:lpstr>
      <vt:lpstr>PowerPoint Presentation</vt:lpstr>
      <vt:lpstr>PowerPoint Presentation</vt:lpstr>
      <vt:lpstr>Građani većinom čuli za Agenciju za zaštitu ličnih podataka, međutim ističu da su do „djelimično“ upoznati sa radom Agencije te da 82% ima određenu dozu povjerenja u njen rad (79,4%).</vt:lpstr>
      <vt:lpstr>PowerPoint Presentation</vt:lpstr>
      <vt:lpstr>HVALA! Za sva dodatna pitanja stojimo na raspolaganju.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Baltic</dc:creator>
  <cp:lastModifiedBy>Andrea Rovcanin</cp:lastModifiedBy>
  <cp:revision>38</cp:revision>
  <dcterms:created xsi:type="dcterms:W3CDTF">2024-09-29T14:29:50Z</dcterms:created>
  <dcterms:modified xsi:type="dcterms:W3CDTF">2024-10-01T08:38:48Z</dcterms:modified>
</cp:coreProperties>
</file>